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2.xml" ContentType="application/vnd.openxmlformats-officedocument.presentationml.tags+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4.xml" ContentType="application/vnd.openxmlformats-officedocument.theme+xml"/>
  <Override PartName="/ppt/tags/tag5.xml" ContentType="application/vnd.openxmlformats-officedocument.presentationml.tags+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5.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744" r:id="rId4"/>
    <p:sldMasterId id="2147483794" r:id="rId5"/>
    <p:sldMasterId id="2147483814" r:id="rId6"/>
    <p:sldMasterId id="2147483854" r:id="rId7"/>
    <p:sldMasterId id="2147483878" r:id="rId8"/>
  </p:sldMasterIdLst>
  <p:notesMasterIdLst>
    <p:notesMasterId r:id="rId37"/>
  </p:notesMasterIdLst>
  <p:handoutMasterIdLst>
    <p:handoutMasterId r:id="rId38"/>
  </p:handoutMasterIdLst>
  <p:sldIdLst>
    <p:sldId id="2147468779" r:id="rId9"/>
    <p:sldId id="2147468780" r:id="rId10"/>
    <p:sldId id="2147468781" r:id="rId11"/>
    <p:sldId id="2147468782" r:id="rId12"/>
    <p:sldId id="2147468783" r:id="rId13"/>
    <p:sldId id="2147468784" r:id="rId14"/>
    <p:sldId id="2147468785" r:id="rId15"/>
    <p:sldId id="2147468786" r:id="rId16"/>
    <p:sldId id="2147468787" r:id="rId17"/>
    <p:sldId id="2147468788" r:id="rId18"/>
    <p:sldId id="2147468789" r:id="rId19"/>
    <p:sldId id="2147468809" r:id="rId20"/>
    <p:sldId id="2147468791" r:id="rId21"/>
    <p:sldId id="2147468792" r:id="rId22"/>
    <p:sldId id="2147468793" r:id="rId23"/>
    <p:sldId id="2147468794" r:id="rId24"/>
    <p:sldId id="2147468795" r:id="rId25"/>
    <p:sldId id="2147468796" r:id="rId26"/>
    <p:sldId id="2147468808" r:id="rId27"/>
    <p:sldId id="2147468807" r:id="rId28"/>
    <p:sldId id="2147468799" r:id="rId29"/>
    <p:sldId id="2147468800" r:id="rId30"/>
    <p:sldId id="2147468801" r:id="rId31"/>
    <p:sldId id="2147468802" r:id="rId32"/>
    <p:sldId id="2147468803" r:id="rId33"/>
    <p:sldId id="2147468804" r:id="rId34"/>
    <p:sldId id="2147468805" r:id="rId35"/>
    <p:sldId id="2147468806" r:id="rId36"/>
  </p:sldIdLst>
  <p:sldSz cx="12192000" cy="6858000"/>
  <p:notesSz cx="7010400" cy="9296400"/>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00B050"/>
    <a:srgbClr val="FF540A"/>
    <a:srgbClr val="009AD7"/>
    <a:srgbClr val="2B8EFF"/>
    <a:srgbClr val="FF0000"/>
    <a:srgbClr val="7F7F7F"/>
    <a:srgbClr val="CBCDD1"/>
    <a:srgbClr val="A0D7F2"/>
    <a:srgbClr val="C0D1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44B999-F966-4AC8-9A74-758171BA4F5A}" v="1" dt="2025-04-10T14:39:08.8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834" y="102"/>
      </p:cViewPr>
      <p:guideLst/>
    </p:cSldViewPr>
  </p:slideViewPr>
  <p:notesTextViewPr>
    <p:cViewPr>
      <p:scale>
        <a:sx n="1" d="1"/>
        <a:sy n="1" d="1"/>
      </p:scale>
      <p:origin x="0" y="0"/>
    </p:cViewPr>
  </p:notesTextViewPr>
  <p:notesViewPr>
    <p:cSldViewPr snapToGrid="0">
      <p:cViewPr>
        <p:scale>
          <a:sx n="1" d="2"/>
          <a:sy n="1" d="2"/>
        </p:scale>
        <p:origin x="3672" y="9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ags" Target="tags/tag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handoutMaster" Target="handoutMasters/handoutMaster1.xml"/><Relationship Id="rId46" Type="http://schemas.microsoft.com/office/2018/10/relationships/authors" Target="authors.xml"/><Relationship Id="rId20" Type="http://schemas.openxmlformats.org/officeDocument/2006/relationships/slide" Target="slides/slide12.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D0E8F3FD-8012-4C7C-BCFB-C23E18FC275E}" type="datetimeFigureOut">
              <a:rPr lang="en-US" smtClean="0"/>
              <a:t>4/10/2025</a:t>
            </a:fld>
            <a:endParaRPr lang="en-US"/>
          </a:p>
        </p:txBody>
      </p:sp>
      <p:sp>
        <p:nvSpPr>
          <p:cNvPr id="6" name="TextBox 5"/>
          <p:cNvSpPr txBox="1"/>
          <p:nvPr/>
        </p:nvSpPr>
        <p:spPr>
          <a:xfrm>
            <a:off x="167770" y="9005855"/>
            <a:ext cx="6602959" cy="219035"/>
          </a:xfrm>
          <a:prstGeom prst="rect">
            <a:avLst/>
          </a:prstGeom>
          <a:noFill/>
        </p:spPr>
        <p:txBody>
          <a:bodyPr wrap="square" lIns="0" tIns="0" rIns="0" bIns="0" rtlCol="0" anchor="b" anchorCtr="0">
            <a:spAutoFit/>
          </a:bodyPr>
          <a:lstStyle/>
          <a:p>
            <a:pPr marL="232943" indent="-232943" defTabSz="931774">
              <a:tabLst>
                <a:tab pos="232943" algn="l"/>
              </a:tabLst>
              <a:defRPr/>
            </a:pPr>
            <a:fld id="{1CE9EA8B-DBE7-492B-893F-AD13AC039ED7}" type="slidenum">
              <a:rPr lang="en-US" sz="700">
                <a:solidFill>
                  <a:srgbClr val="979D9D"/>
                </a:solidFill>
              </a:rPr>
              <a:pPr marL="232943" indent="-232943" defTabSz="931774">
                <a:tabLst>
                  <a:tab pos="232943" algn="l"/>
                </a:tabLst>
                <a:defRPr/>
              </a:pPr>
              <a:t>‹#›</a:t>
            </a:fld>
            <a:r>
              <a:rPr lang="en-US" sz="700">
                <a:solidFill>
                  <a:srgbClr val="979D9D"/>
                </a:solidFill>
              </a:rPr>
              <a:t>	© 2018 Gartner, Inc. and/or its affiliates. All rights reserved. Gartner is a registered trademark of Gartner, Inc. and its affiliates.</a:t>
            </a:r>
            <a:br>
              <a:rPr lang="en-US" sz="700">
                <a:solidFill>
                  <a:srgbClr val="979D9D"/>
                </a:solidFill>
              </a:rPr>
            </a:br>
            <a:r>
              <a:rPr lang="en-US" sz="700" b="1">
                <a:solidFill>
                  <a:srgbClr val="979D9D"/>
                </a:solidFill>
              </a:rPr>
              <a:t>INTERNAL — FOR INTERNAL USE ONLY or RESTRICTED [CHOSE ONE – DELETE AS APPROPRIATE] </a:t>
            </a:r>
            <a:r>
              <a:rPr lang="en-US" sz="700">
                <a:solidFill>
                  <a:srgbClr val="979D9D"/>
                </a:solidFill>
              </a:rPr>
              <a:t>| Version X.X  Last updated [insert date format: DD Month YYYY]</a:t>
            </a:r>
          </a:p>
        </p:txBody>
      </p:sp>
    </p:spTree>
    <p:extLst>
      <p:ext uri="{BB962C8B-B14F-4D97-AF65-F5344CB8AC3E}">
        <p14:creationId xmlns:p14="http://schemas.microsoft.com/office/powerpoint/2010/main" val="102343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066800" y="723900"/>
            <a:ext cx="4876800" cy="27432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247757" y="3652411"/>
            <a:ext cx="6514886" cy="5322057"/>
          </a:xfrm>
          <a:prstGeom prst="rect">
            <a:avLst/>
          </a:prstGeom>
        </p:spPr>
        <p:txBody>
          <a:bodyPr vert="horz" lIns="0" tIns="0" rIns="0" bIns="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Box 10"/>
          <p:cNvSpPr txBox="1"/>
          <p:nvPr/>
        </p:nvSpPr>
        <p:spPr>
          <a:xfrm rot="16200000">
            <a:off x="-1066715" y="2010289"/>
            <a:ext cx="2770523" cy="141577"/>
          </a:xfrm>
          <a:prstGeom prst="rect">
            <a:avLst/>
          </a:prstGeom>
          <a:noFill/>
        </p:spPr>
        <p:txBody>
          <a:bodyPr wrap="none" lIns="0" tIns="0" rIns="0" bIns="0" rtlCol="0" anchor="ctr">
            <a:spAutoFit/>
          </a:bodyPr>
          <a:lstStyle/>
          <a:p>
            <a:pPr algn="ctr">
              <a:spcBef>
                <a:spcPts val="0"/>
              </a:spcBef>
              <a:spcAft>
                <a:spcPts val="0"/>
              </a:spcAft>
            </a:pPr>
            <a:r>
              <a:rPr lang="en-US" sz="900" kern="1200" spc="102" baseline="0">
                <a:solidFill>
                  <a:srgbClr val="CDCDCD"/>
                </a:solidFill>
                <a:effectLst/>
              </a:rPr>
              <a:t>— NOT FOR EXTERNAL DISTRIBUTION —</a:t>
            </a:r>
            <a:endParaRPr lang="en-US" sz="900" spc="102" baseline="0">
              <a:solidFill>
                <a:srgbClr val="CDCDCD"/>
              </a:solidFill>
            </a:endParaRPr>
          </a:p>
        </p:txBody>
      </p:sp>
      <p:sp>
        <p:nvSpPr>
          <p:cNvPr id="12" name="TextBox 11"/>
          <p:cNvSpPr txBox="1"/>
          <p:nvPr/>
        </p:nvSpPr>
        <p:spPr>
          <a:xfrm rot="5400000">
            <a:off x="5306594" y="2010289"/>
            <a:ext cx="2770523" cy="141577"/>
          </a:xfrm>
          <a:prstGeom prst="rect">
            <a:avLst/>
          </a:prstGeom>
          <a:noFill/>
        </p:spPr>
        <p:txBody>
          <a:bodyPr wrap="none" lIns="0" tIns="0" rIns="0" bIns="0" rtlCol="0" anchor="ctr">
            <a:spAutoFit/>
          </a:bodyPr>
          <a:lstStyle/>
          <a:p>
            <a:pPr algn="ctr">
              <a:spcBef>
                <a:spcPts val="0"/>
              </a:spcBef>
              <a:spcAft>
                <a:spcPts val="0"/>
              </a:spcAft>
            </a:pPr>
            <a:r>
              <a:rPr lang="en-US" sz="900" kern="1200" spc="102" baseline="0">
                <a:solidFill>
                  <a:srgbClr val="CDCDCD"/>
                </a:solidFill>
                <a:effectLst/>
              </a:rPr>
              <a:t>— NOT FOR EXTERNAL DISTRIBUTION —</a:t>
            </a:r>
            <a:endParaRPr lang="en-US" sz="900" spc="102" baseline="0">
              <a:solidFill>
                <a:srgbClr val="CDCDCD"/>
              </a:solidFill>
            </a:endParaRPr>
          </a:p>
        </p:txBody>
      </p:sp>
      <p:sp>
        <p:nvSpPr>
          <p:cNvPr id="14" name="Text Box 86"/>
          <p:cNvSpPr txBox="1">
            <a:spLocks noChangeArrowheads="1"/>
          </p:cNvSpPr>
          <p:nvPr/>
        </p:nvSpPr>
        <p:spPr bwMode="gray">
          <a:xfrm>
            <a:off x="247760" y="130397"/>
            <a:ext cx="6466646" cy="262766"/>
          </a:xfrm>
          <a:prstGeom prst="rect">
            <a:avLst/>
          </a:prstGeom>
          <a:noFill/>
          <a:ln w="12700">
            <a:noFill/>
            <a:miter lim="800000"/>
            <a:headEnd type="none" w="sm" len="sm"/>
            <a:tailEnd type="none" w="sm" len="sm"/>
          </a:ln>
          <a:effectLst/>
        </p:spPr>
        <p:txBody>
          <a:bodyPr wrap="square" lIns="0" tIns="46551" rIns="93102" bIns="46551" anchor="t" anchorCtr="0">
            <a:spAutoFit/>
          </a:bodyPr>
          <a:lstStyle/>
          <a:p>
            <a:pPr marL="0" marR="0" lvl="0" indent="0" algn="l" defTabSz="930156" rtl="0" eaLnBrk="1" fontAlgn="auto" latinLnBrk="0" hangingPunct="1">
              <a:lnSpc>
                <a:spcPct val="90000"/>
              </a:lnSpc>
              <a:spcBef>
                <a:spcPct val="0"/>
              </a:spcBef>
              <a:spcAft>
                <a:spcPct val="0"/>
              </a:spcAft>
              <a:buClrTx/>
              <a:buSzTx/>
              <a:buFontTx/>
              <a:buNone/>
              <a:tabLst/>
              <a:defRPr/>
            </a:pPr>
            <a:r>
              <a:rPr lang="en-US" sz="1200" b="1"/>
              <a:t>Presentation Title</a:t>
            </a:r>
          </a:p>
        </p:txBody>
      </p:sp>
      <p:sp>
        <p:nvSpPr>
          <p:cNvPr id="8" name="TextBox 7"/>
          <p:cNvSpPr txBox="1"/>
          <p:nvPr/>
        </p:nvSpPr>
        <p:spPr>
          <a:xfrm>
            <a:off x="247758" y="9035831"/>
            <a:ext cx="6514886" cy="187744"/>
          </a:xfrm>
          <a:prstGeom prst="rect">
            <a:avLst/>
          </a:prstGeom>
          <a:noFill/>
        </p:spPr>
        <p:txBody>
          <a:bodyPr wrap="square" lIns="0" tIns="0" rIns="0" bIns="0" rtlCol="0" anchor="b" anchorCtr="0">
            <a:spAutoFit/>
          </a:bodyPr>
          <a:lstStyle/>
          <a:p>
            <a:pPr marL="232943" marR="0" lvl="0" indent="-232943" algn="l" defTabSz="931774" rtl="0" eaLnBrk="1" fontAlgn="auto" latinLnBrk="0" hangingPunct="1">
              <a:lnSpc>
                <a:spcPct val="100000"/>
              </a:lnSpc>
              <a:spcBef>
                <a:spcPts val="0"/>
              </a:spcBef>
              <a:spcAft>
                <a:spcPts val="0"/>
              </a:spcAft>
              <a:buClrTx/>
              <a:buSzTx/>
              <a:buFontTx/>
              <a:buNone/>
              <a:tabLst>
                <a:tab pos="232943" algn="l"/>
              </a:tabLst>
              <a:defRPr/>
            </a:pPr>
            <a:fld id="{1CE9EA8B-DBE7-492B-893F-AD13AC039ED7}" type="slidenum">
              <a:rPr lang="en-US" sz="600" smtClean="0">
                <a:solidFill>
                  <a:srgbClr val="6E7878"/>
                </a:solidFill>
              </a:rPr>
              <a:pPr marL="232943" marR="0" lvl="0" indent="-232943" algn="l" defTabSz="931774" rtl="0" eaLnBrk="1" fontAlgn="auto" latinLnBrk="0" hangingPunct="1">
                <a:lnSpc>
                  <a:spcPct val="100000"/>
                </a:lnSpc>
                <a:spcBef>
                  <a:spcPts val="0"/>
                </a:spcBef>
                <a:spcAft>
                  <a:spcPts val="0"/>
                </a:spcAft>
                <a:buClrTx/>
                <a:buSzTx/>
                <a:buFontTx/>
                <a:buNone/>
                <a:tabLst>
                  <a:tab pos="232943" algn="l"/>
                </a:tabLst>
                <a:defRPr/>
              </a:pPr>
              <a:t>‹#›</a:t>
            </a:fld>
            <a:r>
              <a:rPr lang="en-US" sz="600">
                <a:solidFill>
                  <a:srgbClr val="6E7878"/>
                </a:solidFill>
              </a:rPr>
              <a:t>	© 2018 Gartner, Inc. and/or its affiliates. All rights reserved. Gartner is a registered trademark of Gartner, Inc. and its affiliates.</a:t>
            </a:r>
            <a:br>
              <a:rPr lang="en-US" sz="600">
                <a:solidFill>
                  <a:srgbClr val="6E7878"/>
                </a:solidFill>
              </a:rPr>
            </a:br>
            <a:r>
              <a:rPr lang="en-US" sz="600" b="1">
                <a:solidFill>
                  <a:srgbClr val="6E7878"/>
                </a:solidFill>
              </a:rPr>
              <a:t>INTERNAL — FOR INTERNAL USE ONLY or RESTRICTED [CHOOSE ONE – DELETE AS APPROPRIATE] </a:t>
            </a:r>
            <a:r>
              <a:rPr lang="en-US" sz="600" b="0" baseline="0">
                <a:solidFill>
                  <a:srgbClr val="6E7878"/>
                </a:solidFill>
              </a:rPr>
              <a:t>| </a:t>
            </a:r>
            <a:r>
              <a:rPr lang="en-US" sz="600">
                <a:solidFill>
                  <a:srgbClr val="6E7878"/>
                </a:solidFill>
              </a:rPr>
              <a:t>Version X.X  Last updated [insert date format: DD Month YYYY]</a:t>
            </a:r>
          </a:p>
        </p:txBody>
      </p:sp>
    </p:spTree>
    <p:extLst>
      <p:ext uri="{BB962C8B-B14F-4D97-AF65-F5344CB8AC3E}">
        <p14:creationId xmlns:p14="http://schemas.microsoft.com/office/powerpoint/2010/main" val="1265795583"/>
      </p:ext>
    </p:extLst>
  </p:cSld>
  <p:clrMap bg1="lt1" tx1="dk1" bg2="lt2" tx2="dk2" accent1="accent1" accent2="accent2" accent3="accent3" accent4="accent4" accent5="accent5" accent6="accent6" hlink="hlink" folHlink="folHlink"/>
  <p:hf sldNum="0" hdr="0" ftr="0" dt="0"/>
  <p:notesStyle>
    <a:lvl1pPr marL="0" indent="0" algn="l" defTabSz="914400" rtl="0" eaLnBrk="1" latinLnBrk="0" hangingPunct="1">
      <a:lnSpc>
        <a:spcPct val="90000"/>
      </a:lnSpc>
      <a:spcAft>
        <a:spcPts val="600"/>
      </a:spcAft>
      <a:buFont typeface="Arial" panose="020B0604020202020204" pitchFamily="34" charset="0"/>
      <a:buNone/>
      <a:defRPr sz="1200" kern="1200">
        <a:solidFill>
          <a:schemeClr val="tx1"/>
        </a:solidFill>
        <a:latin typeface="+mn-lt"/>
        <a:ea typeface="+mn-ea"/>
        <a:cs typeface="+mn-cs"/>
      </a:defRPr>
    </a:lvl1pPr>
    <a:lvl2pPr marL="182880" indent="-137160" algn="l" defTabSz="914400" rtl="0" eaLnBrk="1" latinLnBrk="0" hangingPunct="1">
      <a:lnSpc>
        <a:spcPct val="90000"/>
      </a:lnSpc>
      <a:spcAft>
        <a:spcPts val="600"/>
      </a:spcAft>
      <a:buFont typeface="Wingdings" panose="05000000000000000000" pitchFamily="2" charset="2"/>
      <a:buChar char="§"/>
      <a:defRPr sz="1200" kern="1200">
        <a:solidFill>
          <a:schemeClr val="tx1"/>
        </a:solidFill>
        <a:latin typeface="+mn-lt"/>
        <a:ea typeface="+mn-ea"/>
        <a:cs typeface="+mn-cs"/>
      </a:defRPr>
    </a:lvl2pPr>
    <a:lvl3pPr marL="365760" indent="-137160" algn="l" defTabSz="914400" rtl="0" eaLnBrk="1" latinLnBrk="0" hangingPunct="1">
      <a:lnSpc>
        <a:spcPct val="90000"/>
      </a:lnSpc>
      <a:spcAft>
        <a:spcPts val="600"/>
      </a:spcAft>
      <a:buFont typeface="Arial" panose="020B0604020202020204" pitchFamily="34" charset="0"/>
      <a:buChar char="–"/>
      <a:defRPr sz="1200" kern="1200">
        <a:solidFill>
          <a:schemeClr val="tx1"/>
        </a:solidFill>
        <a:latin typeface="+mn-lt"/>
        <a:ea typeface="+mn-ea"/>
        <a:cs typeface="+mn-cs"/>
      </a:defRPr>
    </a:lvl3pPr>
    <a:lvl4pPr marL="548640" indent="-137160" algn="l" defTabSz="914400" rtl="0" eaLnBrk="1" latinLnBrk="0" hangingPunct="1">
      <a:lnSpc>
        <a:spcPct val="90000"/>
      </a:lnSpc>
      <a:spcAft>
        <a:spcPts val="600"/>
      </a:spcAft>
      <a:buFont typeface="Wingdings" panose="05000000000000000000" pitchFamily="2" charset="2"/>
      <a:buChar char="§"/>
      <a:defRPr sz="1200" kern="1200">
        <a:solidFill>
          <a:schemeClr val="tx1"/>
        </a:solidFill>
        <a:latin typeface="+mn-lt"/>
        <a:ea typeface="+mn-ea"/>
        <a:cs typeface="+mn-cs"/>
      </a:defRPr>
    </a:lvl4pPr>
    <a:lvl5pPr marL="731520" indent="-137160" algn="l" defTabSz="914400" rtl="0" eaLnBrk="1" latinLnBrk="0" hangingPunct="1">
      <a:lnSpc>
        <a:spcPct val="90000"/>
      </a:lnSpc>
      <a:spcAft>
        <a:spcPts val="600"/>
      </a:spcAft>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5.xml"/><Relationship Id="rId1" Type="http://schemas.openxmlformats.org/officeDocument/2006/relationships/tags" Target="../tags/tag7.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5.xml"/><Relationship Id="rId1" Type="http://schemas.openxmlformats.org/officeDocument/2006/relationships/tags" Target="../tags/tag8.xml"/><Relationship Id="rId4" Type="http://schemas.openxmlformats.org/officeDocument/2006/relationships/image" Target="../media/image13.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5.xml"/><Relationship Id="rId1" Type="http://schemas.openxmlformats.org/officeDocument/2006/relationships/tags" Target="../tags/tag9.xml"/><Relationship Id="rId4" Type="http://schemas.openxmlformats.org/officeDocument/2006/relationships/image" Target="../media/image14.emf"/></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5.xml"/><Relationship Id="rId1" Type="http://schemas.openxmlformats.org/officeDocument/2006/relationships/tags" Target="../tags/tag10.xml"/><Relationship Id="rId4" Type="http://schemas.openxmlformats.org/officeDocument/2006/relationships/image" Target="../media/image14.emf"/></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2"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r>
              <a:rPr lang="en-US"/>
              <a:t>Click to edit Master title style</a:t>
            </a:r>
          </a:p>
        </p:txBody>
      </p:sp>
      <p:sp>
        <p:nvSpPr>
          <p:cNvPr id="11" name="Focus Frame 2"/>
          <p:cNvSpPr>
            <a:spLocks noChangeAspect="1"/>
          </p:cNvSpPr>
          <p:nvPr userDrawn="1"/>
        </p:nvSpPr>
        <p:spPr bwMode="auto">
          <a:xfrm>
            <a:off x="7058822" y="1343025"/>
            <a:ext cx="160433" cy="3291840"/>
          </a:xfrm>
          <a:prstGeom prst="rect">
            <a:avLst/>
          </a:prstGeom>
          <a:solidFill>
            <a:srgbClr val="009AD7"/>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5" name="Focus Frame 2"/>
          <p:cNvSpPr>
            <a:spLocks noChangeAspect="1"/>
          </p:cNvSpPr>
          <p:nvPr userDrawn="1"/>
        </p:nvSpPr>
        <p:spPr bwMode="auto">
          <a:xfrm>
            <a:off x="1588464" y="1343025"/>
            <a:ext cx="160433" cy="3291840"/>
          </a:xfrm>
          <a:prstGeom prst="rect">
            <a:avLst/>
          </a:prstGeom>
          <a:solidFill>
            <a:srgbClr val="009AD7"/>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9686167" y="5975402"/>
            <a:ext cx="2057400" cy="469087"/>
          </a:xfrm>
          <a:prstGeom prst="rect">
            <a:avLst/>
          </a:prstGeom>
        </p:spPr>
      </p:pic>
      <p:sp>
        <p:nvSpPr>
          <p:cNvPr id="17" name="TextBox 16"/>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D3D3D3"/>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D3D3D3"/>
              </a:solidFill>
              <a:ea typeface="Arial Unicode MS" pitchFamily="34" charset="-128"/>
              <a:cs typeface="Arial Unicode MS" pitchFamily="34" charset="-128"/>
            </a:endParaRPr>
          </a:p>
        </p:txBody>
      </p:sp>
    </p:spTree>
    <p:extLst>
      <p:ext uri="{BB962C8B-B14F-4D97-AF65-F5344CB8AC3E}">
        <p14:creationId xmlns:p14="http://schemas.microsoft.com/office/powerpoint/2010/main" val="80775829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10" name="Text Placeholder 11"/>
          <p:cNvSpPr>
            <a:spLocks noGrp="1"/>
          </p:cNvSpPr>
          <p:nvPr>
            <p:ph type="body" sz="quarter" idx="17"/>
          </p:nvPr>
        </p:nvSpPr>
        <p:spPr>
          <a:xfrm>
            <a:off x="457200" y="1527175"/>
            <a:ext cx="2563495" cy="4460875"/>
          </a:xfrm>
          <a:noFill/>
        </p:spPr>
        <p:txBody>
          <a:bodyPr>
            <a:noAutofit/>
          </a:bodyPr>
          <a:lstStyle>
            <a:lvl1pPr marL="0" indent="0">
              <a:buNone/>
              <a:defRPr sz="1200" b="1"/>
            </a:lvl1pPr>
            <a:lvl2pPr marL="228600" indent="-228600">
              <a:buClr>
                <a:schemeClr val="tx2"/>
              </a:buClr>
              <a:buFont typeface="Wingdings" panose="05000000000000000000" pitchFamily="2" charset="2"/>
              <a:buChar char="§"/>
              <a:defRPr sz="1200"/>
            </a:lvl2pPr>
            <a:lvl3pPr marL="502920" indent="-228600">
              <a:buFont typeface="Arial" panose="020B0604020202020204" pitchFamily="34" charset="0"/>
              <a:buChar char="–"/>
              <a:defRPr sz="1200"/>
            </a:lvl3pPr>
            <a:lvl4pPr marL="731520" indent="-228600">
              <a:buFont typeface="Wingdings" panose="05000000000000000000" pitchFamily="2" charset="2"/>
              <a:buChar char="§"/>
              <a:defRPr sz="1200"/>
            </a:lvl4pPr>
            <a:lvl5pPr marL="1005840" indent="-2286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1"/>
          <p:cNvSpPr>
            <a:spLocks noGrp="1"/>
          </p:cNvSpPr>
          <p:nvPr>
            <p:ph type="body" sz="quarter" idx="18"/>
          </p:nvPr>
        </p:nvSpPr>
        <p:spPr>
          <a:xfrm>
            <a:off x="3375342" y="1527175"/>
            <a:ext cx="2563495" cy="4460875"/>
          </a:xfrm>
          <a:noFill/>
        </p:spPr>
        <p:txBody>
          <a:bodyPr>
            <a:noAutofit/>
          </a:bodyPr>
          <a:lstStyle>
            <a:lvl1pPr marL="0" indent="0">
              <a:buNone/>
              <a:defRPr sz="1200" b="1"/>
            </a:lvl1pPr>
            <a:lvl2pPr marL="228600" indent="-228600">
              <a:buClr>
                <a:schemeClr val="tx2"/>
              </a:buClr>
              <a:buFont typeface="Wingdings" panose="05000000000000000000" pitchFamily="2" charset="2"/>
              <a:buChar char="§"/>
              <a:defRPr sz="1200"/>
            </a:lvl2pPr>
            <a:lvl3pPr marL="502920" indent="-228600">
              <a:buFont typeface="Arial" panose="020B0604020202020204" pitchFamily="34" charset="0"/>
              <a:buChar char="–"/>
              <a:defRPr sz="1200"/>
            </a:lvl3pPr>
            <a:lvl4pPr marL="731520" indent="-228600">
              <a:buFont typeface="Wingdings" panose="05000000000000000000" pitchFamily="2" charset="2"/>
              <a:buChar char="§"/>
              <a:defRPr sz="1200"/>
            </a:lvl4pPr>
            <a:lvl5pPr marL="1005840" indent="-2286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1"/>
          <p:cNvSpPr>
            <a:spLocks noGrp="1"/>
          </p:cNvSpPr>
          <p:nvPr>
            <p:ph type="body" sz="quarter" idx="19"/>
          </p:nvPr>
        </p:nvSpPr>
        <p:spPr>
          <a:xfrm>
            <a:off x="6254752" y="1527175"/>
            <a:ext cx="2563495" cy="4460875"/>
          </a:xfrm>
          <a:noFill/>
        </p:spPr>
        <p:txBody>
          <a:bodyPr>
            <a:noAutofit/>
          </a:bodyPr>
          <a:lstStyle>
            <a:lvl1pPr marL="0" indent="0">
              <a:buNone/>
              <a:defRPr sz="1200" b="1"/>
            </a:lvl1pPr>
            <a:lvl2pPr marL="228600" indent="-228600">
              <a:buClr>
                <a:schemeClr val="tx2"/>
              </a:buClr>
              <a:buFont typeface="Wingdings" panose="05000000000000000000" pitchFamily="2" charset="2"/>
              <a:buChar char="§"/>
              <a:defRPr sz="1200"/>
            </a:lvl2pPr>
            <a:lvl3pPr marL="502920" indent="-228600">
              <a:buFont typeface="Arial" panose="020B0604020202020204" pitchFamily="34" charset="0"/>
              <a:buChar char="–"/>
              <a:defRPr sz="1200"/>
            </a:lvl3pPr>
            <a:lvl4pPr marL="731520" indent="-228600">
              <a:buFont typeface="Wingdings" panose="05000000000000000000" pitchFamily="2" charset="2"/>
              <a:buChar char="§"/>
              <a:defRPr sz="1200"/>
            </a:lvl4pPr>
            <a:lvl5pPr marL="1005840" indent="-2286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1"/>
          <p:cNvSpPr>
            <a:spLocks noGrp="1"/>
          </p:cNvSpPr>
          <p:nvPr>
            <p:ph type="body" sz="quarter" idx="20"/>
          </p:nvPr>
        </p:nvSpPr>
        <p:spPr>
          <a:xfrm>
            <a:off x="9169718" y="1527175"/>
            <a:ext cx="2563495" cy="4460875"/>
          </a:xfrm>
          <a:noFill/>
        </p:spPr>
        <p:txBody>
          <a:bodyPr>
            <a:noAutofit/>
          </a:bodyPr>
          <a:lstStyle>
            <a:lvl1pPr marL="0" indent="0">
              <a:buNone/>
              <a:defRPr sz="1200" b="1"/>
            </a:lvl1pPr>
            <a:lvl2pPr marL="228600" indent="-228600">
              <a:buClr>
                <a:schemeClr val="tx2"/>
              </a:buClr>
              <a:buFont typeface="Wingdings" panose="05000000000000000000" pitchFamily="2" charset="2"/>
              <a:buChar char="§"/>
              <a:defRPr sz="1200"/>
            </a:lvl2pPr>
            <a:lvl3pPr marL="502920" indent="-228600">
              <a:buFont typeface="Arial" panose="020B0604020202020204" pitchFamily="34" charset="0"/>
              <a:buChar char="–"/>
              <a:defRPr sz="1200"/>
            </a:lvl3pPr>
            <a:lvl4pPr marL="731520" indent="-228600">
              <a:buFont typeface="Wingdings" panose="05000000000000000000" pitchFamily="2" charset="2"/>
              <a:buChar char="§"/>
              <a:defRPr sz="1200"/>
            </a:lvl4pPr>
            <a:lvl5pPr marL="1005840" indent="-2286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lvl1pPr>
              <a:defRPr sz="2400"/>
            </a:lvl1pPr>
          </a:lstStyle>
          <a:p>
            <a:r>
              <a:rPr lang="en-US"/>
              <a:t>Click to edit Master title style</a:t>
            </a:r>
          </a:p>
        </p:txBody>
      </p:sp>
    </p:spTree>
    <p:extLst>
      <p:ext uri="{BB962C8B-B14F-4D97-AF65-F5344CB8AC3E}">
        <p14:creationId xmlns:p14="http://schemas.microsoft.com/office/powerpoint/2010/main" val="2657105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shad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a:t>Click to edit Master title style</a:t>
            </a:r>
          </a:p>
        </p:txBody>
      </p:sp>
      <p:sp>
        <p:nvSpPr>
          <p:cNvPr id="16" name="Text Placeholder 11"/>
          <p:cNvSpPr>
            <a:spLocks noGrp="1"/>
          </p:cNvSpPr>
          <p:nvPr>
            <p:ph type="body" sz="quarter" idx="18"/>
          </p:nvPr>
        </p:nvSpPr>
        <p:spPr>
          <a:xfrm>
            <a:off x="457200" y="1527175"/>
            <a:ext cx="2563495" cy="4460875"/>
          </a:xfrm>
          <a:solidFill>
            <a:srgbClr val="F4F4F4"/>
          </a:solidFill>
        </p:spPr>
        <p:txBody>
          <a:bodyPr lIns="182880" tIns="182880" rIns="91440" bIns="182880">
            <a:noAutofit/>
          </a:bodyPr>
          <a:lstStyle>
            <a:lvl1pPr marL="0" indent="0">
              <a:buNone/>
              <a:defRPr sz="1200" b="1"/>
            </a:lvl1pPr>
            <a:lvl2pPr marL="228600" indent="-228600">
              <a:buClr>
                <a:schemeClr val="tx2"/>
              </a:buClr>
              <a:buFont typeface="Wingdings" panose="05000000000000000000" pitchFamily="2" charset="2"/>
              <a:buChar char="§"/>
              <a:defRPr sz="1200"/>
            </a:lvl2pPr>
            <a:lvl3pPr marL="502920" indent="-228600">
              <a:buFont typeface="Arial" panose="020B0604020202020204" pitchFamily="34" charset="0"/>
              <a:buChar char="–"/>
              <a:defRPr sz="1200"/>
            </a:lvl3pPr>
            <a:lvl4pPr marL="731520" indent="-228600">
              <a:buFont typeface="Wingdings" panose="05000000000000000000" pitchFamily="2" charset="2"/>
              <a:buChar char="§"/>
              <a:defRPr sz="1200"/>
            </a:lvl4pPr>
            <a:lvl5pPr marL="1005840" indent="-2286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1"/>
          <p:cNvSpPr>
            <a:spLocks noGrp="1"/>
          </p:cNvSpPr>
          <p:nvPr>
            <p:ph type="body" sz="quarter" idx="19"/>
          </p:nvPr>
        </p:nvSpPr>
        <p:spPr>
          <a:xfrm>
            <a:off x="3363487" y="1527175"/>
            <a:ext cx="2563495" cy="4460875"/>
          </a:xfrm>
          <a:solidFill>
            <a:srgbClr val="F4F4F4"/>
          </a:solidFill>
        </p:spPr>
        <p:txBody>
          <a:bodyPr lIns="182880" tIns="182880" rIns="91440" bIns="182880">
            <a:noAutofit/>
          </a:bodyPr>
          <a:lstStyle>
            <a:lvl1pPr marL="0" indent="0">
              <a:buNone/>
              <a:defRPr sz="1200" b="1"/>
            </a:lvl1pPr>
            <a:lvl2pPr marL="228600" indent="-228600">
              <a:buClr>
                <a:schemeClr val="tx2"/>
              </a:buClr>
              <a:buFont typeface="Wingdings" panose="05000000000000000000" pitchFamily="2" charset="2"/>
              <a:buChar char="§"/>
              <a:defRPr sz="1200"/>
            </a:lvl2pPr>
            <a:lvl3pPr marL="502920" indent="-228600">
              <a:buFont typeface="Arial" panose="020B0604020202020204" pitchFamily="34" charset="0"/>
              <a:buChar char="–"/>
              <a:defRPr sz="1200"/>
            </a:lvl3pPr>
            <a:lvl4pPr marL="731520" indent="-228600">
              <a:buFont typeface="Wingdings" panose="05000000000000000000" pitchFamily="2" charset="2"/>
              <a:buChar char="§"/>
              <a:defRPr sz="1200"/>
            </a:lvl4pPr>
            <a:lvl5pPr marL="1005840" indent="-2286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11"/>
          <p:cNvSpPr>
            <a:spLocks noGrp="1"/>
          </p:cNvSpPr>
          <p:nvPr>
            <p:ph type="body" sz="quarter" idx="20"/>
          </p:nvPr>
        </p:nvSpPr>
        <p:spPr>
          <a:xfrm>
            <a:off x="6266602" y="1527175"/>
            <a:ext cx="2563495" cy="4460875"/>
          </a:xfrm>
          <a:solidFill>
            <a:srgbClr val="F4F4F4"/>
          </a:solidFill>
        </p:spPr>
        <p:txBody>
          <a:bodyPr lIns="182880" tIns="182880" rIns="91440" bIns="182880">
            <a:noAutofit/>
          </a:bodyPr>
          <a:lstStyle>
            <a:lvl1pPr marL="0" indent="0">
              <a:buNone/>
              <a:defRPr sz="1200" b="1"/>
            </a:lvl1pPr>
            <a:lvl2pPr marL="228600" indent="-228600">
              <a:buClr>
                <a:schemeClr val="tx2"/>
              </a:buClr>
              <a:buFont typeface="Wingdings" panose="05000000000000000000" pitchFamily="2" charset="2"/>
              <a:buChar char="§"/>
              <a:defRPr sz="1200"/>
            </a:lvl2pPr>
            <a:lvl3pPr marL="502920" indent="-228600">
              <a:buFont typeface="Arial" panose="020B0604020202020204" pitchFamily="34" charset="0"/>
              <a:buChar char="–"/>
              <a:defRPr sz="1200"/>
            </a:lvl3pPr>
            <a:lvl4pPr marL="731520" indent="-228600">
              <a:buFont typeface="Wingdings" panose="05000000000000000000" pitchFamily="2" charset="2"/>
              <a:buChar char="§"/>
              <a:defRPr sz="1200"/>
            </a:lvl4pPr>
            <a:lvl5pPr marL="1005840" indent="-2286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p:cNvSpPr>
            <a:spLocks noGrp="1"/>
          </p:cNvSpPr>
          <p:nvPr>
            <p:ph type="body" sz="quarter" idx="21"/>
          </p:nvPr>
        </p:nvSpPr>
        <p:spPr>
          <a:xfrm>
            <a:off x="9166542" y="1527175"/>
            <a:ext cx="2563495" cy="4460875"/>
          </a:xfrm>
          <a:solidFill>
            <a:srgbClr val="F4F4F4"/>
          </a:solidFill>
        </p:spPr>
        <p:txBody>
          <a:bodyPr lIns="182880" tIns="182880" rIns="91440" bIns="182880">
            <a:noAutofit/>
          </a:bodyPr>
          <a:lstStyle>
            <a:lvl1pPr marL="0" indent="0">
              <a:buNone/>
              <a:defRPr sz="1200" b="1"/>
            </a:lvl1pPr>
            <a:lvl2pPr marL="228600" indent="-228600">
              <a:buClr>
                <a:schemeClr val="tx2"/>
              </a:buClr>
              <a:buFont typeface="Wingdings" panose="05000000000000000000" pitchFamily="2" charset="2"/>
              <a:buChar char="§"/>
              <a:defRPr sz="1200"/>
            </a:lvl2pPr>
            <a:lvl3pPr marL="502920" indent="-228600">
              <a:buFont typeface="Arial" panose="020B0604020202020204" pitchFamily="34" charset="0"/>
              <a:buChar char="–"/>
              <a:defRPr sz="1200"/>
            </a:lvl3pPr>
            <a:lvl4pPr marL="731520" indent="-228600">
              <a:buFont typeface="Wingdings" panose="05000000000000000000" pitchFamily="2" charset="2"/>
              <a:buChar char="§"/>
              <a:defRPr sz="1200"/>
            </a:lvl4pPr>
            <a:lvl5pPr marL="1005840" indent="-2286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21470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73EB3B-0AE2-7A48-BF35-D1CF1DB27874}"/>
              </a:ext>
            </a:extLst>
          </p:cNvPr>
          <p:cNvSpPr/>
          <p:nvPr userDrawn="1"/>
        </p:nvSpPr>
        <p:spPr bwMode="ltGray">
          <a:xfrm>
            <a:off x="7140899" y="1354039"/>
            <a:ext cx="5051100" cy="328692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3" name="Title 5">
            <a:extLst>
              <a:ext uri="{FF2B5EF4-FFF2-40B4-BE49-F238E27FC236}">
                <a16:creationId xmlns:a16="http://schemas.microsoft.com/office/drawing/2014/main" id="{73370145-84B9-6A4C-AABF-9DA2C2415A28}"/>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
        <p:nvSpPr>
          <p:cNvPr id="14" name="Rectangle 13">
            <a:extLst>
              <a:ext uri="{FF2B5EF4-FFF2-40B4-BE49-F238E27FC236}">
                <a16:creationId xmlns:a16="http://schemas.microsoft.com/office/drawing/2014/main" id="{D3C73678-BC25-BB4A-A678-83DD136C7174}"/>
              </a:ext>
            </a:extLst>
          </p:cNvPr>
          <p:cNvSpPr/>
          <p:nvPr userDrawn="1"/>
        </p:nvSpPr>
        <p:spPr bwMode="ltGray">
          <a:xfrm>
            <a:off x="-2" y="1354039"/>
            <a:ext cx="1753954" cy="328692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1295426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W1_Sk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8367EBE-ACE4-6A4A-8194-81828A72B691}"/>
              </a:ext>
            </a:extLst>
          </p:cNvPr>
          <p:cNvSpPr/>
          <p:nvPr userDrawn="1"/>
        </p:nvSpPr>
        <p:spPr bwMode="ltGray">
          <a:xfrm>
            <a:off x="7140899" y="1354039"/>
            <a:ext cx="5051100" cy="328692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6" name="Rectangle 5">
            <a:extLst>
              <a:ext uri="{FF2B5EF4-FFF2-40B4-BE49-F238E27FC236}">
                <a16:creationId xmlns:a16="http://schemas.microsoft.com/office/drawing/2014/main" id="{433B9AE8-D471-4240-AAF9-7F4A822FF5B3}"/>
              </a:ext>
            </a:extLst>
          </p:cNvPr>
          <p:cNvSpPr/>
          <p:nvPr userDrawn="1"/>
        </p:nvSpPr>
        <p:spPr bwMode="ltGray">
          <a:xfrm>
            <a:off x="-2" y="1354039"/>
            <a:ext cx="1753954" cy="328692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7"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18887479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5" name="Rectangle 14"/>
          <p:cNvSpPr>
            <a:spLocks noChangeAspect="1"/>
          </p:cNvSpPr>
          <p:nvPr userDrawn="1"/>
        </p:nvSpPr>
        <p:spPr bwMode="ltGray">
          <a:xfrm>
            <a:off x="474077" y="920687"/>
            <a:ext cx="246952" cy="506577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2" name="Rectangle 1"/>
          <p:cNvSpPr>
            <a:spLocks noChangeAspect="1"/>
          </p:cNvSpPr>
          <p:nvPr userDrawn="1"/>
        </p:nvSpPr>
        <p:spPr bwMode="ltGray">
          <a:xfrm>
            <a:off x="9422804" y="920687"/>
            <a:ext cx="246952" cy="506577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417568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W1_Sky">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5" name="Rectangle 14"/>
          <p:cNvSpPr>
            <a:spLocks noChangeAspect="1"/>
          </p:cNvSpPr>
          <p:nvPr userDrawn="1"/>
        </p:nvSpPr>
        <p:spPr bwMode="auto">
          <a:xfrm>
            <a:off x="474077" y="920687"/>
            <a:ext cx="246952" cy="506577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2" name="Rectangle 1"/>
          <p:cNvSpPr>
            <a:spLocks noChangeAspect="1"/>
          </p:cNvSpPr>
          <p:nvPr userDrawn="1"/>
        </p:nvSpPr>
        <p:spPr bwMode="auto">
          <a:xfrm>
            <a:off x="9422804" y="920687"/>
            <a:ext cx="246952" cy="506577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33553197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17"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13"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5" name="Rectangle 14"/>
          <p:cNvSpPr>
            <a:spLocks noChangeAspect="1"/>
          </p:cNvSpPr>
          <p:nvPr userDrawn="1"/>
        </p:nvSpPr>
        <p:spPr bwMode="ltGray">
          <a:xfrm>
            <a:off x="6426219" y="920687"/>
            <a:ext cx="246952" cy="506577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6" name="Rectangle 15"/>
          <p:cNvSpPr>
            <a:spLocks noChangeAspect="1"/>
          </p:cNvSpPr>
          <p:nvPr userDrawn="1"/>
        </p:nvSpPr>
        <p:spPr bwMode="ltGray">
          <a:xfrm>
            <a:off x="473765" y="920687"/>
            <a:ext cx="246952" cy="506577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14784756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W1_Sky with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17"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15" name="Rectangle 14"/>
          <p:cNvSpPr>
            <a:spLocks noChangeAspect="1"/>
          </p:cNvSpPr>
          <p:nvPr userDrawn="1"/>
        </p:nvSpPr>
        <p:spPr bwMode="auto">
          <a:xfrm>
            <a:off x="6426219" y="920687"/>
            <a:ext cx="246952" cy="506577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6" name="Rectangle 15"/>
          <p:cNvSpPr>
            <a:spLocks noChangeAspect="1"/>
          </p:cNvSpPr>
          <p:nvPr userDrawn="1"/>
        </p:nvSpPr>
        <p:spPr bwMode="auto">
          <a:xfrm>
            <a:off x="473765" y="920687"/>
            <a:ext cx="246952" cy="506577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7"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Tree>
    <p:extLst>
      <p:ext uri="{BB962C8B-B14F-4D97-AF65-F5344CB8AC3E}">
        <p14:creationId xmlns:p14="http://schemas.microsoft.com/office/powerpoint/2010/main" val="1695905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5" name="Content Placeholder 4"/>
          <p:cNvSpPr>
            <a:spLocks noGrp="1"/>
          </p:cNvSpPr>
          <p:nvPr>
            <p:ph sz="quarter" idx="11"/>
          </p:nvPr>
        </p:nvSpPr>
        <p:spPr bwMode="gray">
          <a:xfrm>
            <a:off x="460375" y="1325564"/>
            <a:ext cx="11272838" cy="4660899"/>
          </a:xfrm>
        </p:spPr>
        <p:txBody>
          <a:bodyPr/>
          <a:lstStyle>
            <a:lvl1pPr marL="231775" indent="-231775">
              <a:defRPr sz="1400"/>
            </a:lvl1pPr>
            <a:lvl2pPr marL="463550" indent="-227013">
              <a:defRPr sz="1400"/>
            </a:lvl2pPr>
            <a:lvl3pPr marL="682625" indent="-214313">
              <a:defRPr sz="1400"/>
            </a:lvl3pPr>
            <a:lvl4pPr marL="914400" indent="-215900">
              <a:defRPr sz="1400"/>
            </a:lvl4pPr>
            <a:lvl5pPr marL="1146175" indent="-227013">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460375" y="228600"/>
            <a:ext cx="11272838" cy="424732"/>
          </a:xfrm>
        </p:spPr>
        <p:txBody>
          <a:bodyPr/>
          <a:lstStyle>
            <a:lvl1pPr>
              <a:defRPr sz="2400"/>
            </a:lvl1pPr>
          </a:lstStyle>
          <a:p>
            <a:r>
              <a:rPr lang="en-US"/>
              <a:t>Click to edit Master title style</a:t>
            </a:r>
          </a:p>
        </p:txBody>
      </p:sp>
    </p:spTree>
    <p:extLst>
      <p:ext uri="{BB962C8B-B14F-4D97-AF65-F5344CB8AC3E}">
        <p14:creationId xmlns:p14="http://schemas.microsoft.com/office/powerpoint/2010/main" val="603507991"/>
      </p:ext>
    </p:extLst>
  </p:cSld>
  <p:clrMapOvr>
    <a:masterClrMapping/>
  </p:clrMapOvr>
  <p:transition/>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bwMode="gray">
          <a:xfrm>
            <a:off x="457200" y="1325563"/>
            <a:ext cx="5500688" cy="46609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12"/>
          </p:nvPr>
        </p:nvSpPr>
        <p:spPr bwMode="gray">
          <a:xfrm>
            <a:off x="6234113" y="1325563"/>
            <a:ext cx="5499100" cy="46609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460375" y="228600"/>
            <a:ext cx="11272838" cy="424732"/>
          </a:xfrm>
        </p:spPr>
        <p:txBody>
          <a:bodyPr/>
          <a:lstStyle>
            <a:lvl1pPr>
              <a:defRPr sz="2400"/>
            </a:lvl1pPr>
          </a:lstStyle>
          <a:p>
            <a:r>
              <a:rPr lang="en-US"/>
              <a:t>Click to edit Master title style</a:t>
            </a:r>
          </a:p>
        </p:txBody>
      </p:sp>
    </p:spTree>
    <p:extLst>
      <p:ext uri="{BB962C8B-B14F-4D97-AF65-F5344CB8AC3E}">
        <p14:creationId xmlns:p14="http://schemas.microsoft.com/office/powerpoint/2010/main" val="171446775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2"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r>
              <a:rPr lang="en-US"/>
              <a:t>Click to edit Master title style</a:t>
            </a:r>
          </a:p>
        </p:txBody>
      </p:sp>
      <p:sp>
        <p:nvSpPr>
          <p:cNvPr id="11" name="Focus Frame 2"/>
          <p:cNvSpPr>
            <a:spLocks noChangeAspect="1"/>
          </p:cNvSpPr>
          <p:nvPr userDrawn="1"/>
        </p:nvSpPr>
        <p:spPr bwMode="auto">
          <a:xfrm>
            <a:off x="7058822" y="1343025"/>
            <a:ext cx="160433" cy="3291840"/>
          </a:xfrm>
          <a:prstGeom prst="rect">
            <a:avLst/>
          </a:prstGeom>
          <a:solidFill>
            <a:srgbClr val="009AD7"/>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5" name="Focus Frame 2"/>
          <p:cNvSpPr>
            <a:spLocks noChangeAspect="1"/>
          </p:cNvSpPr>
          <p:nvPr userDrawn="1"/>
        </p:nvSpPr>
        <p:spPr bwMode="auto">
          <a:xfrm>
            <a:off x="1588464" y="1343025"/>
            <a:ext cx="160433" cy="3291840"/>
          </a:xfrm>
          <a:prstGeom prst="rect">
            <a:avLst/>
          </a:prstGeom>
          <a:solidFill>
            <a:srgbClr val="009AD7"/>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689540" y="5975402"/>
            <a:ext cx="2050653" cy="469087"/>
          </a:xfrm>
          <a:prstGeom prst="rect">
            <a:avLst/>
          </a:prstGeom>
        </p:spPr>
      </p:pic>
      <p:sp>
        <p:nvSpPr>
          <p:cNvPr id="17" name="TextBox 16"/>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979D9D"/>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979D9D"/>
              </a:solidFill>
              <a:ea typeface="Arial Unicode MS" pitchFamily="34" charset="-128"/>
              <a:cs typeface="Arial Unicode MS" pitchFamily="34" charset="-128"/>
            </a:endParaRPr>
          </a:p>
        </p:txBody>
      </p:sp>
    </p:spTree>
    <p:extLst>
      <p:ext uri="{BB962C8B-B14F-4D97-AF65-F5344CB8AC3E}">
        <p14:creationId xmlns:p14="http://schemas.microsoft.com/office/powerpoint/2010/main" val="3271797094"/>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88960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15519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0"/>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9465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graphics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1" y="1527174"/>
            <a:ext cx="5499100" cy="4460875"/>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69904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1" y="1527174"/>
            <a:ext cx="5499100" cy="4460875"/>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34113" y="1527174"/>
            <a:ext cx="5499100" cy="4460875"/>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444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6" name="Text Placeholder 11"/>
          <p:cNvSpPr>
            <a:spLocks noGrp="1"/>
          </p:cNvSpPr>
          <p:nvPr>
            <p:ph type="body" sz="quarter" idx="16"/>
          </p:nvPr>
        </p:nvSpPr>
        <p:spPr>
          <a:xfrm>
            <a:off x="4424193" y="1527175"/>
            <a:ext cx="3336925" cy="4460875"/>
          </a:xfrm>
        </p:spPr>
        <p:txBody>
          <a:bodyPr>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11"/>
          <p:cNvSpPr>
            <a:spLocks noGrp="1"/>
          </p:cNvSpPr>
          <p:nvPr>
            <p:ph type="body" sz="quarter" idx="17"/>
          </p:nvPr>
        </p:nvSpPr>
        <p:spPr>
          <a:xfrm>
            <a:off x="8391186" y="1527175"/>
            <a:ext cx="3336925" cy="4460875"/>
          </a:xfrm>
        </p:spPr>
        <p:txBody>
          <a:bodyPr>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2" name="Text Placeholder 11"/>
          <p:cNvSpPr>
            <a:spLocks noGrp="1"/>
          </p:cNvSpPr>
          <p:nvPr>
            <p:ph type="body" sz="quarter" idx="13"/>
          </p:nvPr>
        </p:nvSpPr>
        <p:spPr>
          <a:xfrm>
            <a:off x="457200" y="1527175"/>
            <a:ext cx="3336925" cy="4460875"/>
          </a:xfrm>
        </p:spPr>
        <p:txBody>
          <a:bodyPr>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04788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olumn shaded">
    <p:spTree>
      <p:nvGrpSpPr>
        <p:cNvPr id="1" name=""/>
        <p:cNvGrpSpPr/>
        <p:nvPr/>
      </p:nvGrpSpPr>
      <p:grpSpPr>
        <a:xfrm>
          <a:off x="0" y="0"/>
          <a:ext cx="0" cy="0"/>
          <a:chOff x="0" y="0"/>
          <a:chExt cx="0" cy="0"/>
        </a:xfrm>
      </p:grpSpPr>
      <p:sp>
        <p:nvSpPr>
          <p:cNvPr id="9" name="Text Placeholder 11"/>
          <p:cNvSpPr>
            <a:spLocks noGrp="1"/>
          </p:cNvSpPr>
          <p:nvPr>
            <p:ph type="body" sz="quarter" idx="19"/>
          </p:nvPr>
        </p:nvSpPr>
        <p:spPr bwMode="ltGray">
          <a:xfrm>
            <a:off x="4424192" y="1527175"/>
            <a:ext cx="3336925" cy="4460875"/>
          </a:xfrm>
          <a:solidFill>
            <a:srgbClr val="26486F"/>
          </a:solidFill>
        </p:spPr>
        <p:txBody>
          <a:bodyPr lIns="182880" tIns="182880" rIns="91440" bIns="182880">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11"/>
          <p:cNvSpPr>
            <a:spLocks noGrp="1"/>
          </p:cNvSpPr>
          <p:nvPr>
            <p:ph type="body" sz="quarter" idx="20"/>
          </p:nvPr>
        </p:nvSpPr>
        <p:spPr bwMode="ltGray">
          <a:xfrm>
            <a:off x="8391523" y="1527175"/>
            <a:ext cx="3336925" cy="4460875"/>
          </a:xfrm>
          <a:solidFill>
            <a:srgbClr val="26486F"/>
          </a:solidFill>
        </p:spPr>
        <p:txBody>
          <a:bodyPr lIns="182880" tIns="182880" rIns="91440" bIns="182880">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11"/>
          <p:cNvSpPr>
            <a:spLocks noGrp="1"/>
          </p:cNvSpPr>
          <p:nvPr>
            <p:ph type="body" sz="quarter" idx="18"/>
          </p:nvPr>
        </p:nvSpPr>
        <p:spPr bwMode="ltGray">
          <a:xfrm>
            <a:off x="457200" y="1527175"/>
            <a:ext cx="3336925" cy="4460875"/>
          </a:xfrm>
          <a:solidFill>
            <a:srgbClr val="26486F"/>
          </a:solidFill>
        </p:spPr>
        <p:txBody>
          <a:bodyPr lIns="182880" tIns="182880" rIns="91440" bIns="182880">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155680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10" name="Text Placeholder 11"/>
          <p:cNvSpPr>
            <a:spLocks noGrp="1"/>
          </p:cNvSpPr>
          <p:nvPr>
            <p:ph type="body" sz="quarter" idx="17"/>
          </p:nvPr>
        </p:nvSpPr>
        <p:spPr>
          <a:xfrm>
            <a:off x="457200" y="1527175"/>
            <a:ext cx="2563495" cy="4460875"/>
          </a:xfrm>
          <a:noFill/>
        </p:spPr>
        <p:txBody>
          <a:bodyPr>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1"/>
          <p:cNvSpPr>
            <a:spLocks noGrp="1"/>
          </p:cNvSpPr>
          <p:nvPr>
            <p:ph type="body" sz="quarter" idx="18"/>
          </p:nvPr>
        </p:nvSpPr>
        <p:spPr>
          <a:xfrm>
            <a:off x="3375342" y="1527175"/>
            <a:ext cx="2563495" cy="4460875"/>
          </a:xfrm>
          <a:noFill/>
        </p:spPr>
        <p:txBody>
          <a:bodyPr>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1"/>
          <p:cNvSpPr>
            <a:spLocks noGrp="1"/>
          </p:cNvSpPr>
          <p:nvPr>
            <p:ph type="body" sz="quarter" idx="19"/>
          </p:nvPr>
        </p:nvSpPr>
        <p:spPr>
          <a:xfrm>
            <a:off x="6254752" y="1527175"/>
            <a:ext cx="2563495" cy="4460875"/>
          </a:xfrm>
          <a:noFill/>
        </p:spPr>
        <p:txBody>
          <a:bodyPr>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1"/>
          <p:cNvSpPr>
            <a:spLocks noGrp="1"/>
          </p:cNvSpPr>
          <p:nvPr>
            <p:ph type="body" sz="quarter" idx="20"/>
          </p:nvPr>
        </p:nvSpPr>
        <p:spPr>
          <a:xfrm>
            <a:off x="9169718" y="1527175"/>
            <a:ext cx="2563495" cy="4460875"/>
          </a:xfrm>
          <a:noFill/>
        </p:spPr>
        <p:txBody>
          <a:bodyPr>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24743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our column shad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6" name="Text Placeholder 11"/>
          <p:cNvSpPr>
            <a:spLocks noGrp="1"/>
          </p:cNvSpPr>
          <p:nvPr>
            <p:ph type="body" sz="quarter" idx="18"/>
          </p:nvPr>
        </p:nvSpPr>
        <p:spPr bwMode="ltGray">
          <a:xfrm>
            <a:off x="457200" y="1527175"/>
            <a:ext cx="2563495" cy="4460875"/>
          </a:xfrm>
          <a:solidFill>
            <a:srgbClr val="26486F"/>
          </a:solidFill>
        </p:spPr>
        <p:txBody>
          <a:bodyPr lIns="182880" tIns="182880" rIns="91440" bIns="182880">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1"/>
          <p:cNvSpPr>
            <a:spLocks noGrp="1"/>
          </p:cNvSpPr>
          <p:nvPr>
            <p:ph type="body" sz="quarter" idx="19"/>
          </p:nvPr>
        </p:nvSpPr>
        <p:spPr bwMode="ltGray">
          <a:xfrm>
            <a:off x="3363487" y="1527175"/>
            <a:ext cx="2563495" cy="4460875"/>
          </a:xfrm>
          <a:solidFill>
            <a:srgbClr val="26486F"/>
          </a:solidFill>
        </p:spPr>
        <p:txBody>
          <a:bodyPr lIns="182880" tIns="182880" rIns="91440" bIns="182880">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11"/>
          <p:cNvSpPr>
            <a:spLocks noGrp="1"/>
          </p:cNvSpPr>
          <p:nvPr>
            <p:ph type="body" sz="quarter" idx="20"/>
          </p:nvPr>
        </p:nvSpPr>
        <p:spPr bwMode="ltGray">
          <a:xfrm>
            <a:off x="6266602" y="1527175"/>
            <a:ext cx="2563495" cy="4460875"/>
          </a:xfrm>
          <a:solidFill>
            <a:srgbClr val="26486F"/>
          </a:solidFill>
        </p:spPr>
        <p:txBody>
          <a:bodyPr lIns="182880" tIns="182880" rIns="91440" bIns="182880">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p:cNvSpPr>
            <a:spLocks noGrp="1"/>
          </p:cNvSpPr>
          <p:nvPr>
            <p:ph type="body" sz="quarter" idx="21"/>
          </p:nvPr>
        </p:nvSpPr>
        <p:spPr bwMode="ltGray">
          <a:xfrm>
            <a:off x="9166542" y="1527175"/>
            <a:ext cx="2563495" cy="4460875"/>
          </a:xfrm>
          <a:solidFill>
            <a:srgbClr val="26486F"/>
          </a:solidFill>
        </p:spPr>
        <p:txBody>
          <a:bodyPr lIns="182880" tIns="182880" rIns="91440" bIns="182880">
            <a:noAutofit/>
          </a:bodyPr>
          <a:lstStyle>
            <a:lvl1pPr marL="0" indent="0">
              <a:buNone/>
              <a:defRPr sz="2000" b="1"/>
            </a:lvl1pPr>
            <a:lvl2pPr marL="228600" indent="-228600">
              <a:buClr>
                <a:schemeClr val="tx2"/>
              </a:buClr>
              <a:buFont typeface="Wingdings" panose="05000000000000000000" pitchFamily="2" charset="2"/>
              <a:buChar char="§"/>
              <a:defRPr sz="2000"/>
            </a:lvl2pPr>
            <a:lvl3pPr marL="502920" indent="-228600">
              <a:buFont typeface="Arial" panose="020B0604020202020204" pitchFamily="34" charset="0"/>
              <a:buChar char="–"/>
              <a:defRPr sz="2000"/>
            </a:lvl3pPr>
            <a:lvl4pPr marL="731520" indent="-228600">
              <a:buFont typeface="Wingdings" panose="05000000000000000000" pitchFamily="2" charset="2"/>
              <a:buChar char="§"/>
              <a:defRPr sz="2000"/>
            </a:lvl4pPr>
            <a:lvl5pPr marL="1005840" indent="-2286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17564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B1_Sk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6" name="Rectangle 5">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7"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2177489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24185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5" name="Rectangle 14"/>
          <p:cNvSpPr>
            <a:spLocks noChangeAspect="1"/>
          </p:cNvSpPr>
          <p:nvPr userDrawn="1"/>
        </p:nvSpPr>
        <p:spPr bwMode="invGray">
          <a:xfrm>
            <a:off x="474077" y="920687"/>
            <a:ext cx="246952" cy="506577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2" name="Rectangle 1"/>
          <p:cNvSpPr>
            <a:spLocks noChangeAspect="1"/>
          </p:cNvSpPr>
          <p:nvPr userDrawn="1"/>
        </p:nvSpPr>
        <p:spPr bwMode="invGray">
          <a:xfrm>
            <a:off x="9422804" y="920687"/>
            <a:ext cx="246952" cy="506577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39381659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B1_Sky">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5" name="Rectangle 14"/>
          <p:cNvSpPr>
            <a:spLocks noChangeAspect="1"/>
          </p:cNvSpPr>
          <p:nvPr userDrawn="1"/>
        </p:nvSpPr>
        <p:spPr bwMode="auto">
          <a:xfrm>
            <a:off x="474077" y="920687"/>
            <a:ext cx="246952" cy="506577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2" name="Rectangle 1"/>
          <p:cNvSpPr>
            <a:spLocks noChangeAspect="1"/>
          </p:cNvSpPr>
          <p:nvPr userDrawn="1"/>
        </p:nvSpPr>
        <p:spPr bwMode="auto">
          <a:xfrm>
            <a:off x="9422804" y="920687"/>
            <a:ext cx="246952" cy="506577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13545870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with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17"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13"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5" name="Rectangle 14"/>
          <p:cNvSpPr>
            <a:spLocks noChangeAspect="1"/>
          </p:cNvSpPr>
          <p:nvPr userDrawn="1"/>
        </p:nvSpPr>
        <p:spPr bwMode="invGray">
          <a:xfrm>
            <a:off x="6426219" y="920687"/>
            <a:ext cx="246952" cy="506577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6" name="Rectangle 15"/>
          <p:cNvSpPr>
            <a:spLocks noChangeAspect="1"/>
          </p:cNvSpPr>
          <p:nvPr userDrawn="1"/>
        </p:nvSpPr>
        <p:spPr bwMode="invGray">
          <a:xfrm>
            <a:off x="473765" y="920687"/>
            <a:ext cx="246952" cy="5065776"/>
          </a:xfrm>
          <a:prstGeom prst="rect">
            <a:avLst/>
          </a:prstGeom>
          <a:solidFill>
            <a:schemeClr val="accent1"/>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23926936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ote B1_Sky with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17"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13"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5" name="Rectangle 14"/>
          <p:cNvSpPr>
            <a:spLocks noChangeAspect="1"/>
          </p:cNvSpPr>
          <p:nvPr userDrawn="1"/>
        </p:nvSpPr>
        <p:spPr bwMode="auto">
          <a:xfrm>
            <a:off x="6426219" y="920687"/>
            <a:ext cx="246952" cy="506577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6" name="Rectangle 15"/>
          <p:cNvSpPr>
            <a:spLocks noChangeAspect="1"/>
          </p:cNvSpPr>
          <p:nvPr userDrawn="1"/>
        </p:nvSpPr>
        <p:spPr bwMode="auto">
          <a:xfrm>
            <a:off x="473765" y="920687"/>
            <a:ext cx="246952" cy="506577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41868066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W1_Steel">
    <p:spTree>
      <p:nvGrpSpPr>
        <p:cNvPr id="1" name=""/>
        <p:cNvGrpSpPr/>
        <p:nvPr/>
      </p:nvGrpSpPr>
      <p:grpSpPr>
        <a:xfrm>
          <a:off x="0" y="0"/>
          <a:ext cx="0" cy="0"/>
          <a:chOff x="0" y="0"/>
          <a:chExt cx="0" cy="0"/>
        </a:xfrm>
      </p:grpSpPr>
      <p:sp>
        <p:nvSpPr>
          <p:cNvPr id="9" name="Focus Frame 2"/>
          <p:cNvSpPr>
            <a:spLocks noChangeAspect="1"/>
          </p:cNvSpPr>
          <p:nvPr userDrawn="1"/>
        </p:nvSpPr>
        <p:spPr bwMode="auto">
          <a:xfrm>
            <a:off x="7058822" y="1343025"/>
            <a:ext cx="160433" cy="3291840"/>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Focus Frame 2"/>
          <p:cNvSpPr>
            <a:spLocks noChangeAspect="1"/>
          </p:cNvSpPr>
          <p:nvPr userDrawn="1"/>
        </p:nvSpPr>
        <p:spPr bwMode="auto">
          <a:xfrm>
            <a:off x="1588464" y="1343025"/>
            <a:ext cx="160433" cy="3291840"/>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pic>
        <p:nvPicPr>
          <p:cNvPr id="10" name="Gartner Logo">
            <a:extLst>
              <a:ext uri="{FF2B5EF4-FFF2-40B4-BE49-F238E27FC236}">
                <a16:creationId xmlns:a16="http://schemas.microsoft.com/office/drawing/2014/main" id="{E537F604-AEEC-FF43-B5BF-9B08BDD39D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82533" y="5971215"/>
            <a:ext cx="2057936" cy="470848"/>
          </a:xfrm>
          <a:prstGeom prst="rect">
            <a:avLst/>
          </a:prstGeom>
        </p:spPr>
      </p:pic>
      <p:sp>
        <p:nvSpPr>
          <p:cNvPr id="13"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21" name="TextBox 20"/>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979D9D"/>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979D9D"/>
              </a:solidFill>
              <a:ea typeface="Arial Unicode MS" pitchFamily="34" charset="-128"/>
              <a:cs typeface="Arial Unicode MS" pitchFamily="34" charset="-128"/>
            </a:endParaRPr>
          </a:p>
        </p:txBody>
      </p:sp>
    </p:spTree>
    <p:extLst>
      <p:ext uri="{BB962C8B-B14F-4D97-AF65-F5344CB8AC3E}">
        <p14:creationId xmlns:p14="http://schemas.microsoft.com/office/powerpoint/2010/main" val="427098466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 W1_Tang">
    <p:spTree>
      <p:nvGrpSpPr>
        <p:cNvPr id="1" name=""/>
        <p:cNvGrpSpPr/>
        <p:nvPr/>
      </p:nvGrpSpPr>
      <p:grpSpPr>
        <a:xfrm>
          <a:off x="0" y="0"/>
          <a:ext cx="0" cy="0"/>
          <a:chOff x="0" y="0"/>
          <a:chExt cx="0" cy="0"/>
        </a:xfrm>
      </p:grpSpPr>
      <p:pic>
        <p:nvPicPr>
          <p:cNvPr id="10" name="Gartner Logo">
            <a:extLst>
              <a:ext uri="{FF2B5EF4-FFF2-40B4-BE49-F238E27FC236}">
                <a16:creationId xmlns:a16="http://schemas.microsoft.com/office/drawing/2014/main" id="{E537F604-AEEC-FF43-B5BF-9B08BDD39D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82533" y="5971215"/>
            <a:ext cx="2057936" cy="470848"/>
          </a:xfrm>
          <a:prstGeom prst="rect">
            <a:avLst/>
          </a:prstGeom>
        </p:spPr>
      </p:pic>
      <p:sp>
        <p:nvSpPr>
          <p:cNvPr id="9" name="Focus Frame 2"/>
          <p:cNvSpPr>
            <a:spLocks noChangeAspect="1"/>
          </p:cNvSpPr>
          <p:nvPr userDrawn="1"/>
        </p:nvSpPr>
        <p:spPr bwMode="auto">
          <a:xfrm>
            <a:off x="7058822" y="1343025"/>
            <a:ext cx="160433" cy="3291840"/>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Focus Frame 2"/>
          <p:cNvSpPr>
            <a:spLocks noChangeAspect="1"/>
          </p:cNvSpPr>
          <p:nvPr userDrawn="1"/>
        </p:nvSpPr>
        <p:spPr bwMode="auto">
          <a:xfrm>
            <a:off x="1588464" y="1343025"/>
            <a:ext cx="160433" cy="3291840"/>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20" name="TextBox 19"/>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979D9D"/>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979D9D"/>
              </a:solidFill>
              <a:ea typeface="Arial Unicode MS" pitchFamily="34" charset="-128"/>
              <a:cs typeface="Arial Unicode MS" pitchFamily="34" charset="-128"/>
            </a:endParaRPr>
          </a:p>
        </p:txBody>
      </p:sp>
    </p:spTree>
    <p:extLst>
      <p:ext uri="{BB962C8B-B14F-4D97-AF65-F5344CB8AC3E}">
        <p14:creationId xmlns:p14="http://schemas.microsoft.com/office/powerpoint/2010/main" val="22062327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W1_Lemon">
    <p:spTree>
      <p:nvGrpSpPr>
        <p:cNvPr id="1" name=""/>
        <p:cNvGrpSpPr/>
        <p:nvPr/>
      </p:nvGrpSpPr>
      <p:grpSpPr>
        <a:xfrm>
          <a:off x="0" y="0"/>
          <a:ext cx="0" cy="0"/>
          <a:chOff x="0" y="0"/>
          <a:chExt cx="0" cy="0"/>
        </a:xfrm>
      </p:grpSpPr>
      <p:pic>
        <p:nvPicPr>
          <p:cNvPr id="10" name="Gartner Logo">
            <a:extLst>
              <a:ext uri="{FF2B5EF4-FFF2-40B4-BE49-F238E27FC236}">
                <a16:creationId xmlns:a16="http://schemas.microsoft.com/office/drawing/2014/main" id="{E537F604-AEEC-FF43-B5BF-9B08BDD39D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82533" y="5971215"/>
            <a:ext cx="2057936" cy="470848"/>
          </a:xfrm>
          <a:prstGeom prst="rect">
            <a:avLst/>
          </a:prstGeom>
        </p:spPr>
      </p:pic>
      <p:sp>
        <p:nvSpPr>
          <p:cNvPr id="9" name="Focus Frame 2"/>
          <p:cNvSpPr>
            <a:spLocks noChangeAspect="1"/>
          </p:cNvSpPr>
          <p:nvPr userDrawn="1"/>
        </p:nvSpPr>
        <p:spPr bwMode="auto">
          <a:xfrm>
            <a:off x="7058822" y="1343025"/>
            <a:ext cx="160433" cy="3291840"/>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Focus Frame 2"/>
          <p:cNvSpPr>
            <a:spLocks noChangeAspect="1"/>
          </p:cNvSpPr>
          <p:nvPr userDrawn="1"/>
        </p:nvSpPr>
        <p:spPr bwMode="auto">
          <a:xfrm>
            <a:off x="1588464" y="1343025"/>
            <a:ext cx="160433" cy="3291840"/>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20" name="TextBox 19"/>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979D9D"/>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979D9D"/>
              </a:solidFill>
              <a:ea typeface="Arial Unicode MS" pitchFamily="34" charset="-128"/>
              <a:cs typeface="Arial Unicode MS" pitchFamily="34" charset="-128"/>
            </a:endParaRPr>
          </a:p>
        </p:txBody>
      </p:sp>
    </p:spTree>
    <p:extLst>
      <p:ext uri="{BB962C8B-B14F-4D97-AF65-F5344CB8AC3E}">
        <p14:creationId xmlns:p14="http://schemas.microsoft.com/office/powerpoint/2010/main" val="422145620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W1_Rose">
    <p:spTree>
      <p:nvGrpSpPr>
        <p:cNvPr id="1" name=""/>
        <p:cNvGrpSpPr/>
        <p:nvPr/>
      </p:nvGrpSpPr>
      <p:grpSpPr>
        <a:xfrm>
          <a:off x="0" y="0"/>
          <a:ext cx="0" cy="0"/>
          <a:chOff x="0" y="0"/>
          <a:chExt cx="0" cy="0"/>
        </a:xfrm>
      </p:grpSpPr>
      <p:pic>
        <p:nvPicPr>
          <p:cNvPr id="10" name="Gartner Logo">
            <a:extLst>
              <a:ext uri="{FF2B5EF4-FFF2-40B4-BE49-F238E27FC236}">
                <a16:creationId xmlns:a16="http://schemas.microsoft.com/office/drawing/2014/main" id="{E537F604-AEEC-FF43-B5BF-9B08BDD39D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82533" y="5971215"/>
            <a:ext cx="2057936" cy="470848"/>
          </a:xfrm>
          <a:prstGeom prst="rect">
            <a:avLst/>
          </a:prstGeom>
        </p:spPr>
      </p:pic>
      <p:sp>
        <p:nvSpPr>
          <p:cNvPr id="9" name="Focus Frame 2"/>
          <p:cNvSpPr>
            <a:spLocks noChangeAspect="1"/>
          </p:cNvSpPr>
          <p:nvPr userDrawn="1"/>
        </p:nvSpPr>
        <p:spPr bwMode="auto">
          <a:xfrm>
            <a:off x="7058822" y="1343025"/>
            <a:ext cx="160433" cy="3291840"/>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Focus Frame 2"/>
          <p:cNvSpPr>
            <a:spLocks noChangeAspect="1"/>
          </p:cNvSpPr>
          <p:nvPr userDrawn="1"/>
        </p:nvSpPr>
        <p:spPr bwMode="auto">
          <a:xfrm>
            <a:off x="1588464" y="1343025"/>
            <a:ext cx="160433" cy="3291840"/>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20" name="TextBox 19"/>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979D9D"/>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979D9D"/>
              </a:solidFill>
              <a:ea typeface="Arial Unicode MS" pitchFamily="34" charset="-128"/>
              <a:cs typeface="Arial Unicode MS" pitchFamily="34" charset="-128"/>
            </a:endParaRPr>
          </a:p>
        </p:txBody>
      </p:sp>
    </p:spTree>
    <p:extLst>
      <p:ext uri="{BB962C8B-B14F-4D97-AF65-F5344CB8AC3E}">
        <p14:creationId xmlns:p14="http://schemas.microsoft.com/office/powerpoint/2010/main" val="7665613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ivider W1_Stee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26281709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ivider W1_Tan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3937759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083166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ivider W1_Lem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6014891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ivider W1_Ros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22190986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Quote W1_Steel">
    <p:spTree>
      <p:nvGrpSpPr>
        <p:cNvPr id="1" name=""/>
        <p:cNvGrpSpPr/>
        <p:nvPr/>
      </p:nvGrpSpPr>
      <p:grpSpPr>
        <a:xfrm>
          <a:off x="0" y="0"/>
          <a:ext cx="0" cy="0"/>
          <a:chOff x="0" y="0"/>
          <a:chExt cx="0" cy="0"/>
        </a:xfrm>
      </p:grpSpPr>
      <p:sp>
        <p:nvSpPr>
          <p:cNvPr id="6"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7" name="Rectangle 6"/>
          <p:cNvSpPr>
            <a:spLocks noChangeAspect="1"/>
          </p:cNvSpPr>
          <p:nvPr userDrawn="1"/>
        </p:nvSpPr>
        <p:spPr bwMode="ltGray">
          <a:xfrm>
            <a:off x="474077" y="920687"/>
            <a:ext cx="246952" cy="506577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8" name="Rectangle 7"/>
          <p:cNvSpPr>
            <a:spLocks noChangeAspect="1"/>
          </p:cNvSpPr>
          <p:nvPr userDrawn="1"/>
        </p:nvSpPr>
        <p:spPr bwMode="ltGray">
          <a:xfrm>
            <a:off x="9422804" y="920687"/>
            <a:ext cx="246952" cy="506577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8293842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ote W1_Tang">
    <p:spTree>
      <p:nvGrpSpPr>
        <p:cNvPr id="1" name=""/>
        <p:cNvGrpSpPr/>
        <p:nvPr/>
      </p:nvGrpSpPr>
      <p:grpSpPr>
        <a:xfrm>
          <a:off x="0" y="0"/>
          <a:ext cx="0" cy="0"/>
          <a:chOff x="0" y="0"/>
          <a:chExt cx="0" cy="0"/>
        </a:xfrm>
      </p:grpSpPr>
      <p:sp>
        <p:nvSpPr>
          <p:cNvPr id="6"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7" name="Rectangle 6"/>
          <p:cNvSpPr>
            <a:spLocks noChangeAspect="1"/>
          </p:cNvSpPr>
          <p:nvPr userDrawn="1"/>
        </p:nvSpPr>
        <p:spPr bwMode="ltGray">
          <a:xfrm>
            <a:off x="474077" y="920687"/>
            <a:ext cx="246952" cy="506577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8" name="Rectangle 7"/>
          <p:cNvSpPr>
            <a:spLocks noChangeAspect="1"/>
          </p:cNvSpPr>
          <p:nvPr userDrawn="1"/>
        </p:nvSpPr>
        <p:spPr bwMode="ltGray">
          <a:xfrm>
            <a:off x="9422804" y="920687"/>
            <a:ext cx="246952" cy="506577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19179161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Quote W1_Lemon">
    <p:spTree>
      <p:nvGrpSpPr>
        <p:cNvPr id="1" name=""/>
        <p:cNvGrpSpPr/>
        <p:nvPr/>
      </p:nvGrpSpPr>
      <p:grpSpPr>
        <a:xfrm>
          <a:off x="0" y="0"/>
          <a:ext cx="0" cy="0"/>
          <a:chOff x="0" y="0"/>
          <a:chExt cx="0" cy="0"/>
        </a:xfrm>
      </p:grpSpPr>
      <p:sp>
        <p:nvSpPr>
          <p:cNvPr id="6"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7" name="Rectangle 6"/>
          <p:cNvSpPr>
            <a:spLocks noChangeAspect="1"/>
          </p:cNvSpPr>
          <p:nvPr userDrawn="1"/>
        </p:nvSpPr>
        <p:spPr bwMode="ltGray">
          <a:xfrm>
            <a:off x="474077" y="920687"/>
            <a:ext cx="246952" cy="506577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8" name="Rectangle 7"/>
          <p:cNvSpPr>
            <a:spLocks noChangeAspect="1"/>
          </p:cNvSpPr>
          <p:nvPr userDrawn="1"/>
        </p:nvSpPr>
        <p:spPr bwMode="ltGray">
          <a:xfrm>
            <a:off x="9422804" y="920687"/>
            <a:ext cx="246952" cy="506577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7516503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Quote W1_Rose">
    <p:spTree>
      <p:nvGrpSpPr>
        <p:cNvPr id="1" name=""/>
        <p:cNvGrpSpPr/>
        <p:nvPr/>
      </p:nvGrpSpPr>
      <p:grpSpPr>
        <a:xfrm>
          <a:off x="0" y="0"/>
          <a:ext cx="0" cy="0"/>
          <a:chOff x="0" y="0"/>
          <a:chExt cx="0" cy="0"/>
        </a:xfrm>
      </p:grpSpPr>
      <p:sp>
        <p:nvSpPr>
          <p:cNvPr id="6"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7" name="Rectangle 6"/>
          <p:cNvSpPr>
            <a:spLocks noChangeAspect="1"/>
          </p:cNvSpPr>
          <p:nvPr userDrawn="1"/>
        </p:nvSpPr>
        <p:spPr bwMode="ltGray">
          <a:xfrm>
            <a:off x="474077" y="920687"/>
            <a:ext cx="246952" cy="506577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8" name="Rectangle 7"/>
          <p:cNvSpPr>
            <a:spLocks noChangeAspect="1"/>
          </p:cNvSpPr>
          <p:nvPr userDrawn="1"/>
        </p:nvSpPr>
        <p:spPr bwMode="ltGray">
          <a:xfrm>
            <a:off x="9422804" y="920687"/>
            <a:ext cx="246952" cy="506577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15227674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ote W2_Steel with photo">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8"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9"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0" name="Rectangle 9"/>
          <p:cNvSpPr>
            <a:spLocks noChangeAspect="1"/>
          </p:cNvSpPr>
          <p:nvPr userDrawn="1"/>
        </p:nvSpPr>
        <p:spPr bwMode="ltGray">
          <a:xfrm>
            <a:off x="6426219" y="920687"/>
            <a:ext cx="246952" cy="506577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1" name="Rectangle 10"/>
          <p:cNvSpPr>
            <a:spLocks noChangeAspect="1"/>
          </p:cNvSpPr>
          <p:nvPr userDrawn="1"/>
        </p:nvSpPr>
        <p:spPr bwMode="ltGray">
          <a:xfrm>
            <a:off x="473765" y="920687"/>
            <a:ext cx="246952" cy="506577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21687310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Quote W2_Tang with photo">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8"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9"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0" name="Rectangle 9"/>
          <p:cNvSpPr>
            <a:spLocks noChangeAspect="1"/>
          </p:cNvSpPr>
          <p:nvPr userDrawn="1"/>
        </p:nvSpPr>
        <p:spPr bwMode="ltGray">
          <a:xfrm>
            <a:off x="6426219" y="920687"/>
            <a:ext cx="246952" cy="506577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1" name="Rectangle 10"/>
          <p:cNvSpPr>
            <a:spLocks noChangeAspect="1"/>
          </p:cNvSpPr>
          <p:nvPr userDrawn="1"/>
        </p:nvSpPr>
        <p:spPr bwMode="ltGray">
          <a:xfrm>
            <a:off x="473765" y="920687"/>
            <a:ext cx="246952" cy="506577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33974176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ote W2_Lemon with photo">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8"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9"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0" name="Rectangle 9"/>
          <p:cNvSpPr>
            <a:spLocks noChangeAspect="1"/>
          </p:cNvSpPr>
          <p:nvPr userDrawn="1"/>
        </p:nvSpPr>
        <p:spPr bwMode="ltGray">
          <a:xfrm>
            <a:off x="6426219" y="920687"/>
            <a:ext cx="246952" cy="506577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1" name="Rectangle 10"/>
          <p:cNvSpPr>
            <a:spLocks noChangeAspect="1"/>
          </p:cNvSpPr>
          <p:nvPr userDrawn="1"/>
        </p:nvSpPr>
        <p:spPr bwMode="ltGray">
          <a:xfrm>
            <a:off x="473765" y="920687"/>
            <a:ext cx="246952" cy="506577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5422380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W2_Rose with photo">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8"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9"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0" name="Rectangle 9"/>
          <p:cNvSpPr>
            <a:spLocks noChangeAspect="1"/>
          </p:cNvSpPr>
          <p:nvPr userDrawn="1"/>
        </p:nvSpPr>
        <p:spPr bwMode="ltGray">
          <a:xfrm>
            <a:off x="6426219" y="920687"/>
            <a:ext cx="246952" cy="506577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1" name="Rectangle 10"/>
          <p:cNvSpPr>
            <a:spLocks noChangeAspect="1"/>
          </p:cNvSpPr>
          <p:nvPr userDrawn="1"/>
        </p:nvSpPr>
        <p:spPr bwMode="ltGray">
          <a:xfrm>
            <a:off x="473765" y="920687"/>
            <a:ext cx="246952" cy="506577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2818095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a:t>Click to edit Master title style</a:t>
            </a:r>
          </a:p>
        </p:txBody>
      </p:sp>
      <p:sp>
        <p:nvSpPr>
          <p:cNvPr id="7" name="Content Placeholder 6"/>
          <p:cNvSpPr>
            <a:spLocks noGrp="1"/>
          </p:cNvSpPr>
          <p:nvPr>
            <p:ph sz="quarter" idx="10"/>
          </p:nvPr>
        </p:nvSpPr>
        <p:spPr/>
        <p:txBody>
          <a:bodyPr/>
          <a:lstStyle>
            <a:lvl1pPr>
              <a:defRPr sz="1400"/>
            </a:lvl1pPr>
            <a:lvl2pPr>
              <a:defRPr sz="1400"/>
            </a:lvl2pPr>
            <a:lvl3pPr>
              <a:defRPr sz="14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01999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B1_Steel">
    <p:spTree>
      <p:nvGrpSpPr>
        <p:cNvPr id="1" name=""/>
        <p:cNvGrpSpPr/>
        <p:nvPr/>
      </p:nvGrpSpPr>
      <p:grpSpPr>
        <a:xfrm>
          <a:off x="0" y="0"/>
          <a:ext cx="0" cy="0"/>
          <a:chOff x="0" y="0"/>
          <a:chExt cx="0" cy="0"/>
        </a:xfrm>
      </p:grpSpPr>
      <p:sp>
        <p:nvSpPr>
          <p:cNvPr id="9" name="Focus Frame 2"/>
          <p:cNvSpPr>
            <a:spLocks noChangeAspect="1"/>
          </p:cNvSpPr>
          <p:nvPr userDrawn="1"/>
        </p:nvSpPr>
        <p:spPr bwMode="auto">
          <a:xfrm>
            <a:off x="7058822" y="1343025"/>
            <a:ext cx="160433" cy="3291840"/>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Focus Frame 2"/>
          <p:cNvSpPr>
            <a:spLocks noChangeAspect="1"/>
          </p:cNvSpPr>
          <p:nvPr userDrawn="1"/>
        </p:nvSpPr>
        <p:spPr bwMode="auto">
          <a:xfrm>
            <a:off x="1588464" y="1343025"/>
            <a:ext cx="160433" cy="3291840"/>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pic>
        <p:nvPicPr>
          <p:cNvPr id="10" name="Gartner Logo">
            <a:extLst>
              <a:ext uri="{FF2B5EF4-FFF2-40B4-BE49-F238E27FC236}">
                <a16:creationId xmlns:a16="http://schemas.microsoft.com/office/drawing/2014/main" id="{E537F604-AEEC-FF43-B5BF-9B08BDD39D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82533" y="5971215"/>
            <a:ext cx="2057936" cy="470848"/>
          </a:xfrm>
          <a:prstGeom prst="rect">
            <a:avLst/>
          </a:prstGeom>
        </p:spPr>
      </p:pic>
      <p:sp>
        <p:nvSpPr>
          <p:cNvPr id="13"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21" name="TextBox 20"/>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979D9D"/>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979D9D"/>
              </a:solidFill>
              <a:ea typeface="Arial Unicode MS" pitchFamily="34" charset="-128"/>
              <a:cs typeface="Arial Unicode MS" pitchFamily="34" charset="-128"/>
            </a:endParaRPr>
          </a:p>
        </p:txBody>
      </p:sp>
    </p:spTree>
    <p:extLst>
      <p:ext uri="{BB962C8B-B14F-4D97-AF65-F5344CB8AC3E}">
        <p14:creationId xmlns:p14="http://schemas.microsoft.com/office/powerpoint/2010/main" val="2683118759"/>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B1_Tang">
    <p:spTree>
      <p:nvGrpSpPr>
        <p:cNvPr id="1" name=""/>
        <p:cNvGrpSpPr/>
        <p:nvPr/>
      </p:nvGrpSpPr>
      <p:grpSpPr>
        <a:xfrm>
          <a:off x="0" y="0"/>
          <a:ext cx="0" cy="0"/>
          <a:chOff x="0" y="0"/>
          <a:chExt cx="0" cy="0"/>
        </a:xfrm>
      </p:grpSpPr>
      <p:pic>
        <p:nvPicPr>
          <p:cNvPr id="10" name="Gartner Logo">
            <a:extLst>
              <a:ext uri="{FF2B5EF4-FFF2-40B4-BE49-F238E27FC236}">
                <a16:creationId xmlns:a16="http://schemas.microsoft.com/office/drawing/2014/main" id="{E537F604-AEEC-FF43-B5BF-9B08BDD39D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82533" y="5971215"/>
            <a:ext cx="2057936" cy="470848"/>
          </a:xfrm>
          <a:prstGeom prst="rect">
            <a:avLst/>
          </a:prstGeom>
        </p:spPr>
      </p:pic>
      <p:sp>
        <p:nvSpPr>
          <p:cNvPr id="9" name="Focus Frame 2"/>
          <p:cNvSpPr>
            <a:spLocks noChangeAspect="1"/>
          </p:cNvSpPr>
          <p:nvPr userDrawn="1"/>
        </p:nvSpPr>
        <p:spPr bwMode="auto">
          <a:xfrm>
            <a:off x="7058822" y="1343025"/>
            <a:ext cx="160433" cy="3291840"/>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Focus Frame 2"/>
          <p:cNvSpPr>
            <a:spLocks noChangeAspect="1"/>
          </p:cNvSpPr>
          <p:nvPr userDrawn="1"/>
        </p:nvSpPr>
        <p:spPr bwMode="auto">
          <a:xfrm>
            <a:off x="1588464" y="1343025"/>
            <a:ext cx="160433" cy="3291840"/>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20" name="TextBox 19"/>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979D9D"/>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979D9D"/>
              </a:solidFill>
              <a:ea typeface="Arial Unicode MS" pitchFamily="34" charset="-128"/>
              <a:cs typeface="Arial Unicode MS" pitchFamily="34" charset="-128"/>
            </a:endParaRPr>
          </a:p>
        </p:txBody>
      </p:sp>
    </p:spTree>
    <p:extLst>
      <p:ext uri="{BB962C8B-B14F-4D97-AF65-F5344CB8AC3E}">
        <p14:creationId xmlns:p14="http://schemas.microsoft.com/office/powerpoint/2010/main" val="2512242094"/>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B1_Lemon">
    <p:spTree>
      <p:nvGrpSpPr>
        <p:cNvPr id="1" name=""/>
        <p:cNvGrpSpPr/>
        <p:nvPr/>
      </p:nvGrpSpPr>
      <p:grpSpPr>
        <a:xfrm>
          <a:off x="0" y="0"/>
          <a:ext cx="0" cy="0"/>
          <a:chOff x="0" y="0"/>
          <a:chExt cx="0" cy="0"/>
        </a:xfrm>
      </p:grpSpPr>
      <p:pic>
        <p:nvPicPr>
          <p:cNvPr id="10" name="Gartner Logo">
            <a:extLst>
              <a:ext uri="{FF2B5EF4-FFF2-40B4-BE49-F238E27FC236}">
                <a16:creationId xmlns:a16="http://schemas.microsoft.com/office/drawing/2014/main" id="{E537F604-AEEC-FF43-B5BF-9B08BDD39D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82533" y="5971215"/>
            <a:ext cx="2057936" cy="470848"/>
          </a:xfrm>
          <a:prstGeom prst="rect">
            <a:avLst/>
          </a:prstGeom>
        </p:spPr>
      </p:pic>
      <p:sp>
        <p:nvSpPr>
          <p:cNvPr id="9" name="Focus Frame 2"/>
          <p:cNvSpPr>
            <a:spLocks noChangeAspect="1"/>
          </p:cNvSpPr>
          <p:nvPr userDrawn="1"/>
        </p:nvSpPr>
        <p:spPr bwMode="auto">
          <a:xfrm>
            <a:off x="7058822" y="1343025"/>
            <a:ext cx="160433" cy="3291840"/>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Focus Frame 2"/>
          <p:cNvSpPr>
            <a:spLocks noChangeAspect="1"/>
          </p:cNvSpPr>
          <p:nvPr userDrawn="1"/>
        </p:nvSpPr>
        <p:spPr bwMode="auto">
          <a:xfrm>
            <a:off x="1588464" y="1343025"/>
            <a:ext cx="160433" cy="3291840"/>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20" name="TextBox 19"/>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979D9D"/>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979D9D"/>
              </a:solidFill>
              <a:ea typeface="Arial Unicode MS" pitchFamily="34" charset="-128"/>
              <a:cs typeface="Arial Unicode MS" pitchFamily="34" charset="-128"/>
            </a:endParaRPr>
          </a:p>
        </p:txBody>
      </p:sp>
    </p:spTree>
    <p:extLst>
      <p:ext uri="{BB962C8B-B14F-4D97-AF65-F5344CB8AC3E}">
        <p14:creationId xmlns:p14="http://schemas.microsoft.com/office/powerpoint/2010/main" val="1506269273"/>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B1_Rose">
    <p:spTree>
      <p:nvGrpSpPr>
        <p:cNvPr id="1" name=""/>
        <p:cNvGrpSpPr/>
        <p:nvPr/>
      </p:nvGrpSpPr>
      <p:grpSpPr>
        <a:xfrm>
          <a:off x="0" y="0"/>
          <a:ext cx="0" cy="0"/>
          <a:chOff x="0" y="0"/>
          <a:chExt cx="0" cy="0"/>
        </a:xfrm>
      </p:grpSpPr>
      <p:pic>
        <p:nvPicPr>
          <p:cNvPr id="10" name="Gartner Logo">
            <a:extLst>
              <a:ext uri="{FF2B5EF4-FFF2-40B4-BE49-F238E27FC236}">
                <a16:creationId xmlns:a16="http://schemas.microsoft.com/office/drawing/2014/main" id="{E537F604-AEEC-FF43-B5BF-9B08BDD39D3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82533" y="5971215"/>
            <a:ext cx="2057936" cy="470848"/>
          </a:xfrm>
          <a:prstGeom prst="rect">
            <a:avLst/>
          </a:prstGeom>
        </p:spPr>
      </p:pic>
      <p:sp>
        <p:nvSpPr>
          <p:cNvPr id="9" name="Focus Frame 2"/>
          <p:cNvSpPr>
            <a:spLocks noChangeAspect="1"/>
          </p:cNvSpPr>
          <p:nvPr userDrawn="1"/>
        </p:nvSpPr>
        <p:spPr bwMode="auto">
          <a:xfrm>
            <a:off x="7058822" y="1343025"/>
            <a:ext cx="160433" cy="3291840"/>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2" name="Focus Frame 2"/>
          <p:cNvSpPr>
            <a:spLocks noChangeAspect="1"/>
          </p:cNvSpPr>
          <p:nvPr userDrawn="1"/>
        </p:nvSpPr>
        <p:spPr bwMode="auto">
          <a:xfrm>
            <a:off x="1588464" y="1343025"/>
            <a:ext cx="160433" cy="3291840"/>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Click to add Presenter Name</a:t>
            </a:r>
            <a:br>
              <a:rPr lang="en-US"/>
            </a:br>
            <a:r>
              <a:rPr lang="en-US"/>
              <a:t>Add date on second line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20" name="TextBox 19"/>
          <p:cNvSpPr txBox="1"/>
          <p:nvPr userDrawn="1"/>
        </p:nvSpPr>
        <p:spPr bwMode="gray">
          <a:xfrm>
            <a:off x="460256" y="6134024"/>
            <a:ext cx="7098135"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a:solidFill>
                  <a:srgbClr val="979D9D"/>
                </a:solidFill>
                <a:effectLst/>
                <a:latin typeface="Arial" charset="0"/>
                <a:ea typeface="Arial Unicode MS" pitchFamily="34" charset="-128"/>
                <a:cs typeface="Arial Unicode MS" pitchFamily="34" charset="-128"/>
              </a:rPr>
              <a:t>© 2024 Gartner, Inc. and/or its affiliates. All rights reserved. Gartner is a registered trademark of Gartner, Inc. and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a:solidFill>
                <a:srgbClr val="979D9D"/>
              </a:solidFill>
              <a:ea typeface="Arial Unicode MS" pitchFamily="34" charset="-128"/>
              <a:cs typeface="Arial Unicode MS" pitchFamily="34" charset="-128"/>
            </a:endParaRPr>
          </a:p>
        </p:txBody>
      </p:sp>
    </p:spTree>
    <p:extLst>
      <p:ext uri="{BB962C8B-B14F-4D97-AF65-F5344CB8AC3E}">
        <p14:creationId xmlns:p14="http://schemas.microsoft.com/office/powerpoint/2010/main" val="2152423458"/>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B1_Stee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22755955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B1_Tan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190960820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ivider B1_Lem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22265270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ivider B1_Ros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329728326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Quote B1_Steel">
    <p:spTree>
      <p:nvGrpSpPr>
        <p:cNvPr id="1" name=""/>
        <p:cNvGrpSpPr/>
        <p:nvPr/>
      </p:nvGrpSpPr>
      <p:grpSpPr>
        <a:xfrm>
          <a:off x="0" y="0"/>
          <a:ext cx="0" cy="0"/>
          <a:chOff x="0" y="0"/>
          <a:chExt cx="0" cy="0"/>
        </a:xfrm>
      </p:grpSpPr>
      <p:sp>
        <p:nvSpPr>
          <p:cNvPr id="6"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7" name="Rectangle 6"/>
          <p:cNvSpPr>
            <a:spLocks noChangeAspect="1"/>
          </p:cNvSpPr>
          <p:nvPr userDrawn="1"/>
        </p:nvSpPr>
        <p:spPr bwMode="ltGray">
          <a:xfrm>
            <a:off x="474077" y="920687"/>
            <a:ext cx="246952" cy="506577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8" name="Rectangle 7"/>
          <p:cNvSpPr>
            <a:spLocks noChangeAspect="1"/>
          </p:cNvSpPr>
          <p:nvPr userDrawn="1"/>
        </p:nvSpPr>
        <p:spPr bwMode="ltGray">
          <a:xfrm>
            <a:off x="9422804" y="920687"/>
            <a:ext cx="246952" cy="506577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8328048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Quote B1_Tang">
    <p:spTree>
      <p:nvGrpSpPr>
        <p:cNvPr id="1" name=""/>
        <p:cNvGrpSpPr/>
        <p:nvPr/>
      </p:nvGrpSpPr>
      <p:grpSpPr>
        <a:xfrm>
          <a:off x="0" y="0"/>
          <a:ext cx="0" cy="0"/>
          <a:chOff x="0" y="0"/>
          <a:chExt cx="0" cy="0"/>
        </a:xfrm>
      </p:grpSpPr>
      <p:sp>
        <p:nvSpPr>
          <p:cNvPr id="6"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7" name="Rectangle 6"/>
          <p:cNvSpPr>
            <a:spLocks noChangeAspect="1"/>
          </p:cNvSpPr>
          <p:nvPr userDrawn="1"/>
        </p:nvSpPr>
        <p:spPr bwMode="ltGray">
          <a:xfrm>
            <a:off x="474077" y="920687"/>
            <a:ext cx="246952" cy="506577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8" name="Rectangle 7"/>
          <p:cNvSpPr>
            <a:spLocks noChangeAspect="1"/>
          </p:cNvSpPr>
          <p:nvPr userDrawn="1"/>
        </p:nvSpPr>
        <p:spPr bwMode="ltGray">
          <a:xfrm>
            <a:off x="9422804" y="920687"/>
            <a:ext cx="246952" cy="506577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2865879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graphics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a:t>Click to edit Master title style</a:t>
            </a:r>
          </a:p>
        </p:txBody>
      </p:sp>
      <p:sp>
        <p:nvSpPr>
          <p:cNvPr id="3" name="Content Placeholder 2"/>
          <p:cNvSpPr>
            <a:spLocks noGrp="1"/>
          </p:cNvSpPr>
          <p:nvPr>
            <p:ph sz="half" idx="1"/>
          </p:nvPr>
        </p:nvSpPr>
        <p:spPr>
          <a:xfrm>
            <a:off x="457201" y="1527174"/>
            <a:ext cx="5499100" cy="4460875"/>
          </a:xfrm>
        </p:spPr>
        <p:txBody>
          <a:bodyPr>
            <a:noAutofit/>
          </a:bodyPr>
          <a:lstStyle>
            <a:lvl1pPr>
              <a:defRPr sz="1400"/>
            </a:lvl1pPr>
            <a:lvl2pPr>
              <a:defRPr sz="1400"/>
            </a:lvl2pPr>
            <a:lvl3pPr>
              <a:defRPr sz="14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133572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Quote B1_Lemon">
    <p:spTree>
      <p:nvGrpSpPr>
        <p:cNvPr id="1" name=""/>
        <p:cNvGrpSpPr/>
        <p:nvPr/>
      </p:nvGrpSpPr>
      <p:grpSpPr>
        <a:xfrm>
          <a:off x="0" y="0"/>
          <a:ext cx="0" cy="0"/>
          <a:chOff x="0" y="0"/>
          <a:chExt cx="0" cy="0"/>
        </a:xfrm>
      </p:grpSpPr>
      <p:sp>
        <p:nvSpPr>
          <p:cNvPr id="6"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7" name="Rectangle 6"/>
          <p:cNvSpPr>
            <a:spLocks noChangeAspect="1"/>
          </p:cNvSpPr>
          <p:nvPr userDrawn="1"/>
        </p:nvSpPr>
        <p:spPr bwMode="ltGray">
          <a:xfrm>
            <a:off x="474077" y="920687"/>
            <a:ext cx="246952" cy="506577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8" name="Rectangle 7"/>
          <p:cNvSpPr>
            <a:spLocks noChangeAspect="1"/>
          </p:cNvSpPr>
          <p:nvPr userDrawn="1"/>
        </p:nvSpPr>
        <p:spPr bwMode="ltGray">
          <a:xfrm>
            <a:off x="9422804" y="920687"/>
            <a:ext cx="246952" cy="506577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223405609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Quote B1_Rose">
    <p:spTree>
      <p:nvGrpSpPr>
        <p:cNvPr id="1" name=""/>
        <p:cNvGrpSpPr/>
        <p:nvPr/>
      </p:nvGrpSpPr>
      <p:grpSpPr>
        <a:xfrm>
          <a:off x="0" y="0"/>
          <a:ext cx="0" cy="0"/>
          <a:chOff x="0" y="0"/>
          <a:chExt cx="0" cy="0"/>
        </a:xfrm>
      </p:grpSpPr>
      <p:sp>
        <p:nvSpPr>
          <p:cNvPr id="6" name="Title 2"/>
          <p:cNvSpPr>
            <a:spLocks noGrp="1"/>
          </p:cNvSpPr>
          <p:nvPr>
            <p:ph type="title" hasCustomPrompt="1"/>
          </p:nvPr>
        </p:nvSpPr>
        <p:spPr>
          <a:xfrm>
            <a:off x="1167116" y="920688"/>
            <a:ext cx="7842706" cy="4640295"/>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7" name="Rectangle 6"/>
          <p:cNvSpPr>
            <a:spLocks noChangeAspect="1"/>
          </p:cNvSpPr>
          <p:nvPr userDrawn="1"/>
        </p:nvSpPr>
        <p:spPr bwMode="ltGray">
          <a:xfrm>
            <a:off x="474077" y="920687"/>
            <a:ext cx="246952" cy="506577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8" name="Rectangle 7"/>
          <p:cNvSpPr>
            <a:spLocks noChangeAspect="1"/>
          </p:cNvSpPr>
          <p:nvPr userDrawn="1"/>
        </p:nvSpPr>
        <p:spPr bwMode="ltGray">
          <a:xfrm>
            <a:off x="9422804" y="920687"/>
            <a:ext cx="246952" cy="506577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9" name="Text Placeholder 11">
            <a:extLst>
              <a:ext uri="{FF2B5EF4-FFF2-40B4-BE49-F238E27FC236}">
                <a16:creationId xmlns:a16="http://schemas.microsoft.com/office/drawing/2014/main" id="{5B6CBD6E-4EFD-3A43-940F-8E12AD0605A8}"/>
              </a:ext>
            </a:extLst>
          </p:cNvPr>
          <p:cNvSpPr>
            <a:spLocks noGrp="1"/>
          </p:cNvSpPr>
          <p:nvPr>
            <p:ph type="body" sz="quarter" idx="11" hasCustomPrompt="1"/>
          </p:nvPr>
        </p:nvSpPr>
        <p:spPr>
          <a:xfrm>
            <a:off x="1167117" y="5583239"/>
            <a:ext cx="7842704" cy="403225"/>
          </a:xfrm>
        </p:spPr>
        <p:txBody>
          <a:bodyPr/>
          <a:lstStyle>
            <a:lvl1pPr marL="0" indent="0">
              <a:buNone/>
              <a:defRPr sz="1400">
                <a:solidFill>
                  <a:schemeClr val="tx1"/>
                </a:solidFill>
              </a:defRPr>
            </a:lvl1pPr>
          </a:lstStyle>
          <a:p>
            <a:pPr lvl="0"/>
            <a:r>
              <a:rPr lang="en-US" sz="1400"/>
              <a:t>Quote attribution placeholder</a:t>
            </a:r>
            <a:endParaRPr lang="en-US"/>
          </a:p>
        </p:txBody>
      </p:sp>
    </p:spTree>
    <p:extLst>
      <p:ext uri="{BB962C8B-B14F-4D97-AF65-F5344CB8AC3E}">
        <p14:creationId xmlns:p14="http://schemas.microsoft.com/office/powerpoint/2010/main" val="199334141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Quote B2_Steel with photo">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8"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9"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0" name="Rectangle 9"/>
          <p:cNvSpPr>
            <a:spLocks noChangeAspect="1"/>
          </p:cNvSpPr>
          <p:nvPr userDrawn="1"/>
        </p:nvSpPr>
        <p:spPr bwMode="ltGray">
          <a:xfrm>
            <a:off x="6426219" y="920687"/>
            <a:ext cx="246952" cy="506577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1" name="Rectangle 10"/>
          <p:cNvSpPr>
            <a:spLocks noChangeAspect="1"/>
          </p:cNvSpPr>
          <p:nvPr userDrawn="1"/>
        </p:nvSpPr>
        <p:spPr bwMode="ltGray">
          <a:xfrm>
            <a:off x="473765" y="920687"/>
            <a:ext cx="246952" cy="506577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40089607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Quote B2_Tang with photo">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8"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9"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0" name="Rectangle 9"/>
          <p:cNvSpPr>
            <a:spLocks noChangeAspect="1"/>
          </p:cNvSpPr>
          <p:nvPr userDrawn="1"/>
        </p:nvSpPr>
        <p:spPr bwMode="ltGray">
          <a:xfrm>
            <a:off x="6426219" y="920687"/>
            <a:ext cx="246952" cy="506577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1" name="Rectangle 10"/>
          <p:cNvSpPr>
            <a:spLocks noChangeAspect="1"/>
          </p:cNvSpPr>
          <p:nvPr userDrawn="1"/>
        </p:nvSpPr>
        <p:spPr bwMode="ltGray">
          <a:xfrm>
            <a:off x="473765" y="920687"/>
            <a:ext cx="246952" cy="506577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276583157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e B2_Lemon with photo">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8"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9"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0" name="Rectangle 9"/>
          <p:cNvSpPr>
            <a:spLocks noChangeAspect="1"/>
          </p:cNvSpPr>
          <p:nvPr userDrawn="1"/>
        </p:nvSpPr>
        <p:spPr bwMode="ltGray">
          <a:xfrm>
            <a:off x="6426219" y="920687"/>
            <a:ext cx="246952" cy="506577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1" name="Rectangle 10"/>
          <p:cNvSpPr>
            <a:spLocks noChangeAspect="1"/>
          </p:cNvSpPr>
          <p:nvPr userDrawn="1"/>
        </p:nvSpPr>
        <p:spPr bwMode="ltGray">
          <a:xfrm>
            <a:off x="473765" y="920687"/>
            <a:ext cx="246952" cy="506577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20592754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Quote B2_Rose with photo">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80F6528-EE68-E547-B691-7520BAE19AE6}"/>
              </a:ext>
            </a:extLst>
          </p:cNvPr>
          <p:cNvSpPr>
            <a:spLocks noGrp="1"/>
          </p:cNvSpPr>
          <p:nvPr>
            <p:ph type="pic" sz="quarter" idx="11"/>
          </p:nvPr>
        </p:nvSpPr>
        <p:spPr>
          <a:xfrm>
            <a:off x="7043912" y="1343025"/>
            <a:ext cx="4689182" cy="4298950"/>
          </a:xfrm>
        </p:spPr>
        <p:txBody>
          <a:bodyPr/>
          <a:lstStyle/>
          <a:p>
            <a:r>
              <a:rPr lang="en-US"/>
              <a:t>Click icon to add picture</a:t>
            </a:r>
          </a:p>
        </p:txBody>
      </p:sp>
      <p:sp>
        <p:nvSpPr>
          <p:cNvPr id="8" name="Text Placeholder 11">
            <a:extLst>
              <a:ext uri="{FF2B5EF4-FFF2-40B4-BE49-F238E27FC236}">
                <a16:creationId xmlns:a16="http://schemas.microsoft.com/office/drawing/2014/main" id="{88A909D5-54FC-434E-A562-A62EE938E1A0}"/>
              </a:ext>
            </a:extLst>
          </p:cNvPr>
          <p:cNvSpPr>
            <a:spLocks noGrp="1"/>
          </p:cNvSpPr>
          <p:nvPr>
            <p:ph type="body" sz="quarter" idx="12" hasCustomPrompt="1"/>
          </p:nvPr>
        </p:nvSpPr>
        <p:spPr>
          <a:xfrm>
            <a:off x="1092084" y="5469731"/>
            <a:ext cx="4962768" cy="344489"/>
          </a:xfrm>
        </p:spPr>
        <p:txBody>
          <a:bodyPr/>
          <a:lstStyle>
            <a:lvl1pPr marL="0" indent="0">
              <a:buNone/>
              <a:defRPr sz="1400">
                <a:solidFill>
                  <a:schemeClr val="tx1"/>
                </a:solidFill>
              </a:defRPr>
            </a:lvl1pPr>
          </a:lstStyle>
          <a:p>
            <a:pPr lvl="0"/>
            <a:r>
              <a:rPr lang="en-US" sz="1400"/>
              <a:t>Quote attribution placeholder</a:t>
            </a:r>
            <a:endParaRPr lang="en-US"/>
          </a:p>
        </p:txBody>
      </p:sp>
      <p:sp>
        <p:nvSpPr>
          <p:cNvPr id="9" name="Title 2"/>
          <p:cNvSpPr>
            <a:spLocks noGrp="1"/>
          </p:cNvSpPr>
          <p:nvPr>
            <p:ph type="title" hasCustomPrompt="1"/>
          </p:nvPr>
        </p:nvSpPr>
        <p:spPr>
          <a:xfrm>
            <a:off x="1092085" y="923926"/>
            <a:ext cx="4962768" cy="4545804"/>
          </a:xfrm>
        </p:spPr>
        <p:txBody>
          <a:bodyPr anchor="ctr" anchorCtr="0"/>
          <a:lstStyle>
            <a:lvl1pPr marL="228600" indent="-228600">
              <a:lnSpc>
                <a:spcPct val="100000"/>
              </a:lnSpc>
              <a:defRPr/>
            </a:lvl1pPr>
          </a:lstStyle>
          <a:p>
            <a:r>
              <a:rPr lang="en-US"/>
              <a:t>“Quote placeholder Lorem ipsum dolor sit </a:t>
            </a:r>
            <a:r>
              <a:rPr lang="en-US" err="1"/>
              <a:t>amet</a:t>
            </a:r>
            <a:r>
              <a:rPr lang="en-US"/>
              <a:t>, </a:t>
            </a:r>
            <a:r>
              <a:rPr lang="en-US" err="1"/>
              <a:t>conse</a:t>
            </a:r>
            <a:r>
              <a:rPr lang="en-US"/>
              <a:t> </a:t>
            </a:r>
            <a:r>
              <a:rPr lang="en-US" err="1"/>
              <a:t>ctet</a:t>
            </a:r>
            <a:r>
              <a:rPr lang="en-US"/>
              <a:t> ur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0" name="Rectangle 9"/>
          <p:cNvSpPr>
            <a:spLocks noChangeAspect="1"/>
          </p:cNvSpPr>
          <p:nvPr userDrawn="1"/>
        </p:nvSpPr>
        <p:spPr bwMode="ltGray">
          <a:xfrm>
            <a:off x="6426219" y="920687"/>
            <a:ext cx="246952" cy="506577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
        <p:nvSpPr>
          <p:cNvPr id="11" name="Rectangle 10"/>
          <p:cNvSpPr>
            <a:spLocks noChangeAspect="1"/>
          </p:cNvSpPr>
          <p:nvPr userDrawn="1"/>
        </p:nvSpPr>
        <p:spPr bwMode="ltGray">
          <a:xfrm>
            <a:off x="473765" y="920687"/>
            <a:ext cx="246952" cy="506577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1838615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aphicFrame>
        <p:nvGraphicFramePr>
          <p:cNvPr id="5245" name="Rectangle 125" hidden="1"/>
          <p:cNvGraphicFramePr>
            <a:graphicFrameLocks/>
          </p:cNvGraphicFramePr>
          <p:nvPr>
            <p:custDataLst>
              <p:tags r:id="rId1"/>
            </p:custDataLst>
          </p:nvPr>
        </p:nvGraphicFramePr>
        <p:xfrm>
          <a:off x="1" y="0"/>
          <a:ext cx="211667" cy="158750"/>
        </p:xfrm>
        <a:graphic>
          <a:graphicData uri="http://schemas.openxmlformats.org/presentationml/2006/ole">
            <mc:AlternateContent xmlns:mc="http://schemas.openxmlformats.org/markup-compatibility/2006">
              <mc:Choice xmlns:v="urn:schemas-microsoft-com:vml" Requires="v">
                <p:oleObj name="think-cell Slide" r:id="rId3" imgW="0" imgH="0" progId="TCLayout.ActiveDocument.1">
                  <p:embed/>
                </p:oleObj>
              </mc:Choice>
              <mc:Fallback>
                <p:oleObj name="think-cell Slide" r:id="rId3" imgW="0" imgH="0" progId="TCLayout.ActiveDocument.1">
                  <p:embed/>
                  <p:pic>
                    <p:nvPicPr>
                      <p:cNvPr id="5245" name="Rectangle 125"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 name="Picture 2"/>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bwMode="ltGray">
          <a:xfrm>
            <a:off x="447456" y="320046"/>
            <a:ext cx="11281272" cy="5685205"/>
          </a:xfrm>
          <a:prstGeom prst="rect">
            <a:avLst/>
          </a:prstGeom>
          <a:noFill/>
          <a:ln>
            <a:noFill/>
          </a:ln>
        </p:spPr>
      </p:pic>
      <p:sp>
        <p:nvSpPr>
          <p:cNvPr id="10" name="TextBox 9"/>
          <p:cNvSpPr txBox="1"/>
          <p:nvPr userDrawn="1"/>
        </p:nvSpPr>
        <p:spPr bwMode="gray">
          <a:xfrm>
            <a:off x="436612" y="6227764"/>
            <a:ext cx="10522633" cy="369332"/>
          </a:xfrm>
          <a:prstGeom prst="rect">
            <a:avLst/>
          </a:prstGeom>
          <a:solidFill>
            <a:schemeClr val="bg1"/>
          </a:solidFill>
        </p:spPr>
        <p:txBody>
          <a:bodyPr lIns="0" tIns="0" rIns="0" bIns="0">
            <a:spAutoFit/>
          </a:bodyPr>
          <a:lstStyle/>
          <a:p>
            <a:pPr eaLnBrk="0" fontAlgn="base" hangingPunct="0">
              <a:buClr>
                <a:srgbClr val="00529B"/>
              </a:buClr>
              <a:buSzPct val="100000"/>
              <a:defRPr/>
            </a:pPr>
            <a:r>
              <a:rPr lang="en-US" sz="600" kern="0">
                <a:solidFill>
                  <a:srgbClr val="969696"/>
                </a:solidFill>
              </a:rPr>
              <a:t>CONFIDENTIAL AND PROPRIETARY</a:t>
            </a:r>
          </a:p>
          <a:p>
            <a:pPr eaLnBrk="0" fontAlgn="base" hangingPunct="0">
              <a:buClr>
                <a:srgbClr val="00529B"/>
              </a:buClr>
              <a:buSzPct val="100000"/>
              <a:defRPr/>
            </a:pPr>
            <a:r>
              <a:rPr lang="en-US" sz="600" kern="0">
                <a:solidFill>
                  <a:srgbClr val="969696"/>
                </a:solidFill>
              </a:rPr>
              <a:t>This presentation, including any supporting materials, is owned by Gartner, Inc. and/or its affiliates and is for the sole use of the intended Gartner audience or other intended recipients. This presentation may contain information that is confidential, proprietary or otherwise legally protected, and it may not be further copied, distributed or publicly displayed without the express written permission of Gartner, Inc. or its affiliates. © 2018 Gartner, Inc. and/or its affiliates. </a:t>
            </a:r>
            <a:br>
              <a:rPr lang="en-US" sz="600" kern="0">
                <a:solidFill>
                  <a:srgbClr val="969696"/>
                </a:solidFill>
              </a:rPr>
            </a:br>
            <a:r>
              <a:rPr lang="en-US" sz="600" kern="0">
                <a:solidFill>
                  <a:srgbClr val="969696"/>
                </a:solidFill>
              </a:rPr>
              <a:t>All rights reserved.</a:t>
            </a:r>
          </a:p>
        </p:txBody>
      </p:sp>
      <p:sp>
        <p:nvSpPr>
          <p:cNvPr id="13" name="Rectangle 7"/>
          <p:cNvSpPr>
            <a:spLocks noChangeArrowheads="1"/>
          </p:cNvSpPr>
          <p:nvPr userDrawn="1"/>
        </p:nvSpPr>
        <p:spPr bwMode="gray">
          <a:xfrm>
            <a:off x="3471596" y="1771656"/>
            <a:ext cx="7501205" cy="3559175"/>
          </a:xfrm>
          <a:prstGeom prst="rect">
            <a:avLst/>
          </a:prstGeom>
          <a:solidFill>
            <a:schemeClr val="bg1"/>
          </a:solidFill>
          <a:ln>
            <a:noFill/>
          </a:ln>
          <a:extLst>
            <a:ext uri="{91240B29-F687-4f45-9708-019B960494DF}">
              <a14:hiddenLine xmlns="" xmlns:a14="http://schemas.microsoft.com/office/drawing/2010/main" w="12700">
                <a:solidFill>
                  <a:srgbClr val="000000"/>
                </a:solidFill>
                <a:round/>
                <a:headEnd/>
                <a:tailEnd/>
              </a14:hiddenLine>
            </a:ext>
          </a:extLst>
        </p:spPr>
        <p:txBody>
          <a:bodyPr wrap="none" anchor="ctr"/>
          <a:lstStyle/>
          <a:p>
            <a:pPr algn="ctr" eaLnBrk="0" fontAlgn="base" hangingPunct="0">
              <a:spcBef>
                <a:spcPct val="50000"/>
              </a:spcBef>
              <a:spcAft>
                <a:spcPct val="0"/>
              </a:spcAft>
              <a:buClr>
                <a:srgbClr val="00529B"/>
              </a:buClr>
              <a:buSzPct val="100000"/>
            </a:pPr>
            <a:endParaRPr lang="en-US" sz="1663" kern="0">
              <a:solidFill>
                <a:srgbClr val="FFFFFF"/>
              </a:solidFill>
            </a:endParaRPr>
          </a:p>
        </p:txBody>
      </p:sp>
      <p:sp>
        <p:nvSpPr>
          <p:cNvPr id="14" name="Rectangle 122"/>
          <p:cNvSpPr>
            <a:spLocks noGrp="1" noChangeArrowheads="1"/>
          </p:cNvSpPr>
          <p:nvPr>
            <p:ph type="ctrTitle"/>
          </p:nvPr>
        </p:nvSpPr>
        <p:spPr bwMode="auto">
          <a:xfrm>
            <a:off x="3881905" y="2105493"/>
            <a:ext cx="6809703" cy="1274410"/>
          </a:xfrm>
          <a:ln>
            <a:noFill/>
          </a:ln>
        </p:spPr>
        <p:txBody>
          <a:bodyPr tIns="0" bIns="0" anchor="t" anchorCtr="0"/>
          <a:lstStyle>
            <a:lvl1pPr>
              <a:lnSpc>
                <a:spcPct val="100000"/>
              </a:lnSpc>
              <a:defRPr sz="2585" b="1" baseline="0">
                <a:solidFill>
                  <a:schemeClr val="tx1"/>
                </a:solidFill>
                <a:latin typeface="Arial"/>
                <a:cs typeface="Arial"/>
              </a:defRPr>
            </a:lvl1pPr>
          </a:lstStyle>
          <a:p>
            <a:r>
              <a:rPr lang="en-US"/>
              <a:t>Click to edit Master title style</a:t>
            </a:r>
          </a:p>
        </p:txBody>
      </p:sp>
      <p:sp>
        <p:nvSpPr>
          <p:cNvPr id="15" name="Rectangle 223"/>
          <p:cNvSpPr>
            <a:spLocks noGrp="1" noChangeArrowheads="1"/>
          </p:cNvSpPr>
          <p:nvPr>
            <p:ph type="subTitle" idx="1"/>
          </p:nvPr>
        </p:nvSpPr>
        <p:spPr bwMode="auto">
          <a:xfrm>
            <a:off x="3881903" y="3581401"/>
            <a:ext cx="3573296" cy="457200"/>
          </a:xfrm>
          <a:ln/>
        </p:spPr>
        <p:txBody>
          <a:bodyPr/>
          <a:lstStyle>
            <a:lvl1pPr marL="0" indent="0" algn="l">
              <a:lnSpc>
                <a:spcPct val="100000"/>
              </a:lnSpc>
              <a:spcBef>
                <a:spcPts val="0"/>
              </a:spcBef>
              <a:spcAft>
                <a:spcPts val="0"/>
              </a:spcAft>
              <a:buFont typeface="Times" pitchFamily="18" charset="0"/>
              <a:buNone/>
              <a:defRPr sz="1477">
                <a:solidFill>
                  <a:srgbClr val="000000"/>
                </a:solidFill>
              </a:defRPr>
            </a:lvl1pPr>
          </a:lstStyle>
          <a:p>
            <a:r>
              <a:rPr lang="en-US"/>
              <a:t>Click to edit Master subtitle style</a:t>
            </a:r>
          </a:p>
        </p:txBody>
      </p:sp>
      <p:sp>
        <p:nvSpPr>
          <p:cNvPr id="5255" name="Text Box 135"/>
          <p:cNvSpPr txBox="1">
            <a:spLocks noChangeArrowheads="1"/>
          </p:cNvSpPr>
          <p:nvPr/>
        </p:nvSpPr>
        <p:spPr bwMode="gray">
          <a:xfrm>
            <a:off x="3881904" y="4734913"/>
            <a:ext cx="2484789" cy="142027"/>
          </a:xfrm>
          <a:prstGeom prst="rect">
            <a:avLst/>
          </a:prstGeom>
          <a:noFill/>
          <a:ln w="12700" algn="ctr">
            <a:noFill/>
            <a:miter lim="800000"/>
            <a:headEnd type="none" w="lg" len="lg"/>
            <a:tailEnd type="none" w="lg" len="lg"/>
          </a:ln>
          <a:effectLst/>
        </p:spPr>
        <p:txBody>
          <a:bodyPr wrap="square" lIns="0" tIns="0" rIns="0" bIns="0">
            <a:spAutoFit/>
          </a:bodyPr>
          <a:lstStyle/>
          <a:p>
            <a:pPr fontAlgn="base">
              <a:spcBef>
                <a:spcPct val="31250"/>
              </a:spcBef>
              <a:spcAft>
                <a:spcPct val="0"/>
              </a:spcAft>
              <a:buClr>
                <a:srgbClr val="00529B"/>
              </a:buClr>
              <a:buSzPct val="100000"/>
            </a:pPr>
            <a:r>
              <a:rPr lang="en-US" sz="923" b="1" kern="0">
                <a:solidFill>
                  <a:srgbClr val="808080"/>
                </a:solidFill>
              </a:rPr>
              <a:t>GARTNER CONSULTING</a:t>
            </a:r>
          </a:p>
        </p:txBody>
      </p:sp>
      <p:pic>
        <p:nvPicPr>
          <p:cNvPr id="12" name="Picture 8"/>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bwMode="gray">
          <a:xfrm>
            <a:off x="8632555" y="4441349"/>
            <a:ext cx="1812140" cy="4474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326146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Divider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958" y="1592"/>
          <a:ext cx="1953"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958" y="1592"/>
                        <a:ext cx="1953" cy="1587"/>
                      </a:xfrm>
                      <a:prstGeom prst="rect">
                        <a:avLst/>
                      </a:prstGeom>
                    </p:spPr>
                  </p:pic>
                </p:oleObj>
              </mc:Fallback>
            </mc:AlternateContent>
          </a:graphicData>
        </a:graphic>
      </p:graphicFrame>
      <p:sp>
        <p:nvSpPr>
          <p:cNvPr id="6" name="Rectangle 5"/>
          <p:cNvSpPr/>
          <p:nvPr userDrawn="1"/>
        </p:nvSpPr>
        <p:spPr>
          <a:xfrm>
            <a:off x="451534" y="417876"/>
            <a:ext cx="11308737" cy="5462229"/>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31250"/>
              </a:spcBef>
              <a:spcAft>
                <a:spcPct val="0"/>
              </a:spcAft>
              <a:buClr>
                <a:srgbClr val="00529B"/>
              </a:buClr>
              <a:buSzPct val="100000"/>
            </a:pPr>
            <a:endParaRPr lang="en-US" sz="1477" kern="0">
              <a:solidFill>
                <a:srgbClr val="000000"/>
              </a:solidFill>
            </a:endParaRPr>
          </a:p>
        </p:txBody>
      </p:sp>
      <p:sp>
        <p:nvSpPr>
          <p:cNvPr id="12" name="Rectangle 7"/>
          <p:cNvSpPr>
            <a:spLocks noChangeArrowheads="1"/>
          </p:cNvSpPr>
          <p:nvPr userDrawn="1"/>
        </p:nvSpPr>
        <p:spPr bwMode="gray">
          <a:xfrm>
            <a:off x="853440" y="914400"/>
            <a:ext cx="7778496" cy="2862072"/>
          </a:xfrm>
          <a:prstGeom prst="rect">
            <a:avLst/>
          </a:prstGeom>
          <a:solidFill>
            <a:schemeClr val="bg1"/>
          </a:solidFill>
          <a:ln>
            <a:noFill/>
          </a:ln>
          <a:extLst>
            <a:ext uri="{91240B29-F687-4f45-9708-019B960494DF}">
              <a14:hiddenLine xmlns="" xmlns:a14="http://schemas.microsoft.com/office/drawing/2010/main" w="12700">
                <a:solidFill>
                  <a:srgbClr val="000000"/>
                </a:solidFill>
                <a:round/>
                <a:headEnd/>
                <a:tailEnd/>
              </a14:hiddenLine>
            </a:ext>
          </a:extLst>
        </p:spPr>
        <p:txBody>
          <a:bodyPr wrap="none" anchor="ctr"/>
          <a:lstStyle/>
          <a:p>
            <a:pPr algn="ctr" eaLnBrk="0" fontAlgn="base" hangingPunct="0">
              <a:spcBef>
                <a:spcPct val="50000"/>
              </a:spcBef>
              <a:spcAft>
                <a:spcPct val="0"/>
              </a:spcAft>
              <a:buClr>
                <a:srgbClr val="00529B"/>
              </a:buClr>
              <a:buSzPct val="100000"/>
            </a:pPr>
            <a:endParaRPr lang="en-US" sz="1663" kern="0">
              <a:solidFill>
                <a:srgbClr val="FFFFFF"/>
              </a:solidFill>
            </a:endParaRPr>
          </a:p>
        </p:txBody>
      </p:sp>
      <p:sp>
        <p:nvSpPr>
          <p:cNvPr id="13" name="Text Placeholder 8"/>
          <p:cNvSpPr>
            <a:spLocks noGrp="1"/>
          </p:cNvSpPr>
          <p:nvPr>
            <p:ph type="body" sz="quarter" idx="10"/>
          </p:nvPr>
        </p:nvSpPr>
        <p:spPr bwMode="auto">
          <a:xfrm>
            <a:off x="1304547" y="1234446"/>
            <a:ext cx="6908197" cy="2238949"/>
          </a:xfrm>
        </p:spPr>
        <p:txBody>
          <a:bodyPr anchor="t" anchorCtr="0"/>
          <a:lstStyle>
            <a:lvl1pPr marL="0" indent="0">
              <a:lnSpc>
                <a:spcPct val="100000"/>
              </a:lnSpc>
              <a:spcAft>
                <a:spcPts val="0"/>
              </a:spcAft>
              <a:buNone/>
              <a:defRPr sz="1663" b="1" baseline="0"/>
            </a:lvl1pPr>
            <a:lvl2pPr>
              <a:buClr>
                <a:schemeClr val="accent1"/>
              </a:buClr>
              <a:defRPr/>
            </a:lvl2pPr>
          </a:lstStyle>
          <a:p>
            <a:pPr lvl="0"/>
            <a:r>
              <a:rPr lang="en-US"/>
              <a:t>Click to edit Master text styles</a:t>
            </a:r>
          </a:p>
        </p:txBody>
      </p:sp>
    </p:spTree>
    <p:extLst>
      <p:ext uri="{BB962C8B-B14F-4D97-AF65-F5344CB8AC3E}">
        <p14:creationId xmlns:p14="http://schemas.microsoft.com/office/powerpoint/2010/main" val="309558636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958" y="1592"/>
          <a:ext cx="1953" cy="1587"/>
        </p:xfrm>
        <a:graphic>
          <a:graphicData uri="http://schemas.openxmlformats.org/presentationml/2006/ole">
            <mc:AlternateContent xmlns:mc="http://schemas.openxmlformats.org/markup-compatibility/2006">
              <mc:Choice xmlns:v="urn:schemas-microsoft-com:vml" Requires="v">
                <p:oleObj name="think-cell Slide" r:id="rId3" imgW="216" imgH="216" progId="TCLayout.ActiveDocument.1">
                  <p:embed/>
                </p:oleObj>
              </mc:Choice>
              <mc:Fallback>
                <p:oleObj name="think-cell Slide" r:id="rId3" imgW="216" imgH="216" progId="TCLayout.ActiveDocument.1">
                  <p:embed/>
                  <p:pic>
                    <p:nvPicPr>
                      <p:cNvPr id="2" name="Object 1" hidden="1"/>
                      <p:cNvPicPr/>
                      <p:nvPr/>
                    </p:nvPicPr>
                    <p:blipFill>
                      <a:blip r:embed="rId4"/>
                      <a:stretch>
                        <a:fillRect/>
                      </a:stretch>
                    </p:blipFill>
                    <p:spPr>
                      <a:xfrm>
                        <a:off x="1958" y="1592"/>
                        <a:ext cx="1953" cy="1587"/>
                      </a:xfrm>
                      <a:prstGeom prst="rect">
                        <a:avLst/>
                      </a:prstGeom>
                    </p:spPr>
                  </p:pic>
                </p:oleObj>
              </mc:Fallback>
            </mc:AlternateContent>
          </a:graphicData>
        </a:graphic>
      </p:graphicFrame>
      <p:sp>
        <p:nvSpPr>
          <p:cNvPr id="3" name="Title 2"/>
          <p:cNvSpPr>
            <a:spLocks noGrp="1"/>
          </p:cNvSpPr>
          <p:nvPr>
            <p:ph type="title" hasCustomPrompt="1"/>
          </p:nvPr>
        </p:nvSpPr>
        <p:spPr bwMode="gray"/>
        <p:txBody>
          <a:bodyPr/>
          <a:lstStyle/>
          <a:p>
            <a:r>
              <a:rPr lang="en-US"/>
              <a:t>Click to edit title</a:t>
            </a:r>
          </a:p>
        </p:txBody>
      </p:sp>
      <p:sp>
        <p:nvSpPr>
          <p:cNvPr id="6" name="Text Placeholder 5"/>
          <p:cNvSpPr>
            <a:spLocks noGrp="1"/>
          </p:cNvSpPr>
          <p:nvPr>
            <p:ph type="body" sz="quarter" idx="10"/>
          </p:nvPr>
        </p:nvSpPr>
        <p:spPr>
          <a:xfrm>
            <a:off x="465016" y="1412877"/>
            <a:ext cx="11258061" cy="4537075"/>
          </a:xfrm>
          <a:prstGeom prst="rect">
            <a:avLst/>
          </a:prstGeom>
        </p:spPr>
        <p:txBody>
          <a:bodyPr vert="horz" lIns="0" tIns="0" rIns="0" bIns="0" rtlCol="0">
            <a:noAutofit/>
          </a:bodyPr>
          <a:lstStyle>
            <a:lvl1pPr>
              <a:defRPr lang="en-US" smtClean="0"/>
            </a:lvl1pPr>
            <a:lvl2pPr>
              <a:buClr>
                <a:schemeClr val="accent1"/>
              </a:buCl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50111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5" name="Title 4"/>
          <p:cNvSpPr>
            <a:spLocks noGrp="1"/>
          </p:cNvSpPr>
          <p:nvPr>
            <p:ph type="title" hasCustomPrompt="1"/>
          </p:nvPr>
        </p:nvSpPr>
        <p:spPr bwMode="gray"/>
        <p:txBody>
          <a:bodyPr/>
          <a:lstStyle>
            <a:lvl1pPr>
              <a:defRPr>
                <a:solidFill>
                  <a:schemeClr val="accent1"/>
                </a:solidFill>
              </a:defRPr>
            </a:lvl1pPr>
          </a:lstStyle>
          <a:p>
            <a:r>
              <a:rPr lang="en-US"/>
              <a:t>Click to edit title</a:t>
            </a:r>
          </a:p>
        </p:txBody>
      </p:sp>
      <p:sp>
        <p:nvSpPr>
          <p:cNvPr id="6" name="Text Placeholder 5"/>
          <p:cNvSpPr>
            <a:spLocks noGrp="1"/>
          </p:cNvSpPr>
          <p:nvPr>
            <p:ph type="body" sz="quarter" idx="10"/>
          </p:nvPr>
        </p:nvSpPr>
        <p:spPr>
          <a:xfrm>
            <a:off x="465018" y="1412879"/>
            <a:ext cx="5586047" cy="4530725"/>
          </a:xfrm>
          <a:prstGeom prst="rect">
            <a:avLst/>
          </a:prstGeom>
        </p:spPr>
        <p:txBody>
          <a:bodyPr vert="horz" lIns="0" tIns="0" rIns="0" bIns="0" rtlCol="0">
            <a:noAutofit/>
          </a:bodyPr>
          <a:lstStyle>
            <a:lvl1pPr>
              <a:defRPr lang="en-US" smtClean="0"/>
            </a:lvl1pPr>
            <a:lvl2pPr>
              <a:buClr>
                <a:schemeClr val="accent1"/>
              </a:buCl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11"/>
          </p:nvPr>
        </p:nvSpPr>
        <p:spPr>
          <a:xfrm>
            <a:off x="6183927" y="1412879"/>
            <a:ext cx="5535244" cy="4530725"/>
          </a:xfrm>
          <a:prstGeom prst="rect">
            <a:avLst/>
          </a:prstGeom>
        </p:spPr>
        <p:txBody>
          <a:bodyPr vert="horz" lIns="0" tIns="0" rIns="0" bIns="0" rtlCol="0">
            <a:noAutofit/>
          </a:bodyPr>
          <a:lstStyle>
            <a:lvl1pPr>
              <a:defRPr lang="en-US" smtClean="0"/>
            </a:lvl1pPr>
            <a:lvl2pPr>
              <a:buClr>
                <a:schemeClr val="accent1"/>
              </a:buCl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7510209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a:t>Click to edit Master title style</a:t>
            </a:r>
          </a:p>
        </p:txBody>
      </p:sp>
      <p:sp>
        <p:nvSpPr>
          <p:cNvPr id="3" name="Content Placeholder 2"/>
          <p:cNvSpPr>
            <a:spLocks noGrp="1"/>
          </p:cNvSpPr>
          <p:nvPr>
            <p:ph sz="half" idx="1"/>
          </p:nvPr>
        </p:nvSpPr>
        <p:spPr>
          <a:xfrm>
            <a:off x="457201" y="1527174"/>
            <a:ext cx="5499100" cy="4460875"/>
          </a:xfrm>
        </p:spPr>
        <p:txBody>
          <a:bodyPr>
            <a:noAutofit/>
          </a:bodyPr>
          <a:lstStyle>
            <a:lvl1pPr>
              <a:defRPr sz="1400"/>
            </a:lvl1pPr>
            <a:lvl2pPr>
              <a:defRPr sz="1400"/>
            </a:lvl2pPr>
            <a:lvl3pPr>
              <a:defRPr sz="14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34113" y="1527174"/>
            <a:ext cx="5499100" cy="4460875"/>
          </a:xfrm>
        </p:spPr>
        <p:txBody>
          <a:bodyPr>
            <a:noAutofit/>
          </a:bodyPr>
          <a:lstStyle>
            <a:lvl1pPr>
              <a:defRPr sz="1400"/>
            </a:lvl1pPr>
            <a:lvl2pPr>
              <a:defRPr sz="1400"/>
            </a:lvl2pPr>
            <a:lvl3pPr>
              <a:defRPr sz="14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77363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958" y="1592"/>
          <a:ext cx="1953" cy="1587"/>
        </p:xfrm>
        <a:graphic>
          <a:graphicData uri="http://schemas.openxmlformats.org/presentationml/2006/ole">
            <mc:AlternateContent xmlns:mc="http://schemas.openxmlformats.org/markup-compatibility/2006">
              <mc:Choice xmlns:v="urn:schemas-microsoft-com:vml" Requires="v">
                <p:oleObj name="think-cell Slide" r:id="rId3" imgW="216" imgH="216" progId="TCLayout.ActiveDocument.1">
                  <p:embed/>
                </p:oleObj>
              </mc:Choice>
              <mc:Fallback>
                <p:oleObj name="think-cell Slide" r:id="rId3" imgW="216" imgH="216" progId="TCLayout.ActiveDocument.1">
                  <p:embed/>
                  <p:pic>
                    <p:nvPicPr>
                      <p:cNvPr id="3" name="Object 2" hidden="1"/>
                      <p:cNvPicPr/>
                      <p:nvPr/>
                    </p:nvPicPr>
                    <p:blipFill>
                      <a:blip r:embed="rId4"/>
                      <a:stretch>
                        <a:fillRect/>
                      </a:stretch>
                    </p:blipFill>
                    <p:spPr>
                      <a:xfrm>
                        <a:off x="1958" y="1592"/>
                        <a:ext cx="1953" cy="1587"/>
                      </a:xfrm>
                      <a:prstGeom prst="rect">
                        <a:avLst/>
                      </a:prstGeom>
                    </p:spPr>
                  </p:pic>
                </p:oleObj>
              </mc:Fallback>
            </mc:AlternateContent>
          </a:graphicData>
        </a:graphic>
      </p:graphicFrame>
      <p:sp>
        <p:nvSpPr>
          <p:cNvPr id="2" name="Title 1"/>
          <p:cNvSpPr>
            <a:spLocks noGrp="1"/>
          </p:cNvSpPr>
          <p:nvPr>
            <p:ph type="title" hasCustomPrompt="1"/>
          </p:nvPr>
        </p:nvSpPr>
        <p:spPr bwMode="gray"/>
        <p:txBody>
          <a:bodyPr/>
          <a:lstStyle>
            <a:lvl1pPr>
              <a:defRPr>
                <a:solidFill>
                  <a:schemeClr val="accent1"/>
                </a:solidFill>
              </a:defRPr>
            </a:lvl1pPr>
          </a:lstStyle>
          <a:p>
            <a:r>
              <a:rPr lang="en-US"/>
              <a:t>Click to edit title</a:t>
            </a:r>
          </a:p>
        </p:txBody>
      </p:sp>
    </p:spTree>
    <p:extLst>
      <p:ext uri="{BB962C8B-B14F-4D97-AF65-F5344CB8AC3E}">
        <p14:creationId xmlns:p14="http://schemas.microsoft.com/office/powerpoint/2010/main" val="373224250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405677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5" name="Content Placeholder 4"/>
          <p:cNvSpPr>
            <a:spLocks noGrp="1"/>
          </p:cNvSpPr>
          <p:nvPr>
            <p:ph sz="quarter" idx="11"/>
          </p:nvPr>
        </p:nvSpPr>
        <p:spPr bwMode="gray">
          <a:xfrm>
            <a:off x="460375" y="1325564"/>
            <a:ext cx="11272838" cy="4660899"/>
          </a:xfrm>
        </p:spPr>
        <p:txBody>
          <a:bodyPr/>
          <a:lstStyle>
            <a:lvl1pPr marL="231775" indent="-231775">
              <a:defRPr sz="1400"/>
            </a:lvl1pPr>
            <a:lvl2pPr marL="463550" indent="-227013">
              <a:defRPr sz="1400"/>
            </a:lvl2pPr>
            <a:lvl3pPr marL="682625" indent="-214313">
              <a:defRPr sz="1400"/>
            </a:lvl3pPr>
            <a:lvl4pPr marL="914400" indent="-215900">
              <a:defRPr sz="1400"/>
            </a:lvl4pPr>
            <a:lvl5pPr marL="1146175" indent="-227013">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460375" y="228600"/>
            <a:ext cx="11272838" cy="424732"/>
          </a:xfrm>
        </p:spPr>
        <p:txBody>
          <a:bodyPr/>
          <a:lstStyle>
            <a:lvl1pPr>
              <a:defRPr sz="2400"/>
            </a:lvl1pPr>
          </a:lstStyle>
          <a:p>
            <a:r>
              <a:rPr lang="en-US"/>
              <a:t>Click to edit Master title style</a:t>
            </a:r>
          </a:p>
        </p:txBody>
      </p:sp>
    </p:spTree>
    <p:extLst>
      <p:ext uri="{BB962C8B-B14F-4D97-AF65-F5344CB8AC3E}">
        <p14:creationId xmlns:p14="http://schemas.microsoft.com/office/powerpoint/2010/main" val="718585413"/>
      </p:ext>
    </p:extLst>
  </p:cSld>
  <p:clrMapOvr>
    <a:masterClrMapping/>
  </p:clrMapOvr>
  <p:transition/>
  <p:extLst>
    <p:ext uri="{DCECCB84-F9BA-43D5-87BE-67443E8EF086}">
      <p15:sldGuideLst xmlns:p15="http://schemas.microsoft.com/office/powerpoint/2012/main"/>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3466" y="357188"/>
            <a:ext cx="10938087" cy="663575"/>
          </a:xfrm>
        </p:spPr>
        <p:txBody>
          <a:bodyPr/>
          <a:lstStyle/>
          <a:p>
            <a:r>
              <a:rPr lang="en-US"/>
              <a:t>Click to edit Master title style</a:t>
            </a:r>
          </a:p>
        </p:txBody>
      </p:sp>
      <p:sp>
        <p:nvSpPr>
          <p:cNvPr id="3" name="Content Placeholder 2"/>
          <p:cNvSpPr>
            <a:spLocks noGrp="1"/>
          </p:cNvSpPr>
          <p:nvPr>
            <p:ph idx="1"/>
          </p:nvPr>
        </p:nvSpPr>
        <p:spPr>
          <a:xfrm>
            <a:off x="643467" y="1263650"/>
            <a:ext cx="10949517" cy="4649788"/>
          </a:xfrm>
          <a:noFill/>
          <a:ln w="9525">
            <a:noFill/>
            <a:miter lim="800000"/>
            <a:headEnd/>
            <a:tailEnd/>
          </a:ln>
          <a:effectLst/>
        </p:spPr>
        <p:txBody>
          <a:bodyPr vert="horz" wrap="square" lIns="45720" tIns="45720" rIns="45720" bIns="45720" numCol="1" anchor="t" anchorCtr="0" compatLnSpc="1">
            <a:prstTxWarp prst="textNoShape">
              <a:avLst/>
            </a:prstTxWarp>
          </a:bodyPr>
          <a:lstStyle>
            <a:lvl1pPr algn="l" rtl="0" eaLnBrk="1" fontAlgn="base" hangingPunct="1">
              <a:spcBef>
                <a:spcPct val="30000"/>
              </a:spcBef>
              <a:spcAft>
                <a:spcPct val="10000"/>
              </a:spcAft>
              <a:defRPr lang="en-US" sz="1600" dirty="0" smtClean="0">
                <a:solidFill>
                  <a:schemeClr val="tx1"/>
                </a:solidFill>
                <a:latin typeface="+mn-lt"/>
                <a:ea typeface="+mn-ea"/>
                <a:cs typeface="+mn-cs"/>
              </a:defRPr>
            </a:lvl1pPr>
            <a:lvl2pPr algn="l" rtl="0" eaLnBrk="1" fontAlgn="base" hangingPunct="1">
              <a:spcBef>
                <a:spcPts val="432"/>
              </a:spcBef>
              <a:spcAft>
                <a:spcPct val="10000"/>
              </a:spcAft>
              <a:defRPr lang="en-US" sz="1400" dirty="0" smtClean="0">
                <a:solidFill>
                  <a:schemeClr val="tx1"/>
                </a:solidFill>
                <a:latin typeface="+mn-lt"/>
                <a:ea typeface="+mn-ea"/>
                <a:cs typeface="+mn-cs"/>
              </a:defRPr>
            </a:lvl2pPr>
            <a:lvl3pPr algn="l" rtl="0" eaLnBrk="1" fontAlgn="base" hangingPunct="1">
              <a:spcBef>
                <a:spcPct val="30000"/>
              </a:spcBef>
              <a:spcAft>
                <a:spcPct val="10000"/>
              </a:spcAft>
              <a:defRPr lang="en-US" sz="1200" dirty="0" smtClean="0">
                <a:solidFill>
                  <a:schemeClr val="tx1"/>
                </a:solidFill>
                <a:latin typeface="+mn-lt"/>
                <a:ea typeface="+mn-ea"/>
                <a:cs typeface="+mn-cs"/>
              </a:defRPr>
            </a:lvl3pPr>
            <a:lvl4pPr marL="863600" indent="-173038" algn="l" rtl="0" eaLnBrk="1" fontAlgn="base" hangingPunct="1">
              <a:spcBef>
                <a:spcPct val="30000"/>
              </a:spcBef>
              <a:spcAft>
                <a:spcPct val="10000"/>
              </a:spcAft>
              <a:defRPr lang="en-US" sz="1200" dirty="0" smtClean="0">
                <a:solidFill>
                  <a:schemeClr val="tx1"/>
                </a:solidFill>
                <a:latin typeface="+mn-lt"/>
                <a:ea typeface="+mn-ea"/>
                <a:cs typeface="+mn-cs"/>
              </a:defRPr>
            </a:lvl4pPr>
            <a:lvl5pPr marL="1084263" indent="-173038" algn="l" rtl="0" eaLnBrk="1" fontAlgn="base" hangingPunct="1">
              <a:spcBef>
                <a:spcPct val="30000"/>
              </a:spcBef>
              <a:spcAft>
                <a:spcPct val="10000"/>
              </a:spcAft>
              <a:defRPr lang="en-US" sz="1200" dirty="0">
                <a:solidFill>
                  <a:schemeClr val="tx1"/>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1409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6" name="Text Placeholder 11"/>
          <p:cNvSpPr>
            <a:spLocks noGrp="1"/>
          </p:cNvSpPr>
          <p:nvPr>
            <p:ph type="body" sz="quarter" idx="16"/>
          </p:nvPr>
        </p:nvSpPr>
        <p:spPr>
          <a:xfrm>
            <a:off x="4424193" y="1527175"/>
            <a:ext cx="3336925" cy="4460875"/>
          </a:xfrm>
        </p:spPr>
        <p:txBody>
          <a:bodyPr>
            <a:noAutofit/>
          </a:bodyPr>
          <a:lstStyle>
            <a:lvl1pPr marL="0" indent="0">
              <a:buNone/>
              <a:defRPr sz="1400" b="1"/>
            </a:lvl1pPr>
            <a:lvl2pPr marL="228600" indent="-228600">
              <a:buClr>
                <a:schemeClr val="tx2"/>
              </a:buClr>
              <a:buFont typeface="Wingdings" panose="05000000000000000000" pitchFamily="2" charset="2"/>
              <a:buChar char="§"/>
              <a:defRPr sz="1400"/>
            </a:lvl2pPr>
            <a:lvl3pPr marL="502920" indent="-228600">
              <a:buFont typeface="Arial" panose="020B0604020202020204" pitchFamily="34" charset="0"/>
              <a:buChar char="–"/>
              <a:defRPr sz="1400"/>
            </a:lvl3pPr>
            <a:lvl4pPr marL="731520" indent="-228600">
              <a:buFont typeface="Wingdings" panose="05000000000000000000" pitchFamily="2" charset="2"/>
              <a:buChar char="§"/>
              <a:defRPr sz="1400"/>
            </a:lvl4pPr>
            <a:lvl5pPr marL="1005840" indent="-228600">
              <a:buFont typeface="Arial" panose="020B0604020202020204" pitchFamily="34" charset="0"/>
              <a:buChar cha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11"/>
          <p:cNvSpPr>
            <a:spLocks noGrp="1"/>
          </p:cNvSpPr>
          <p:nvPr>
            <p:ph type="body" sz="quarter" idx="17"/>
          </p:nvPr>
        </p:nvSpPr>
        <p:spPr>
          <a:xfrm>
            <a:off x="8391186" y="1527175"/>
            <a:ext cx="3336925" cy="4460875"/>
          </a:xfrm>
        </p:spPr>
        <p:txBody>
          <a:bodyPr>
            <a:noAutofit/>
          </a:bodyPr>
          <a:lstStyle>
            <a:lvl1pPr marL="0" indent="0">
              <a:buNone/>
              <a:defRPr sz="1400" b="1"/>
            </a:lvl1pPr>
            <a:lvl2pPr marL="228600" indent="-228600">
              <a:buClr>
                <a:schemeClr val="tx2"/>
              </a:buClr>
              <a:buFont typeface="Wingdings" panose="05000000000000000000" pitchFamily="2" charset="2"/>
              <a:buChar char="§"/>
              <a:defRPr sz="1400"/>
            </a:lvl2pPr>
            <a:lvl3pPr marL="502920" indent="-228600">
              <a:buFont typeface="Arial" panose="020B0604020202020204" pitchFamily="34" charset="0"/>
              <a:buChar char="–"/>
              <a:defRPr sz="1400"/>
            </a:lvl3pPr>
            <a:lvl4pPr marL="731520" indent="-228600">
              <a:buFont typeface="Wingdings" panose="05000000000000000000" pitchFamily="2" charset="2"/>
              <a:buChar char="§"/>
              <a:defRPr sz="1400"/>
            </a:lvl4pPr>
            <a:lvl5pPr marL="1005840" indent="-228600">
              <a:buFont typeface="Arial" panose="020B0604020202020204" pitchFamily="34" charset="0"/>
              <a:buChar cha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lvl1pPr>
              <a:defRPr sz="2400"/>
            </a:lvl1pPr>
          </a:lstStyle>
          <a:p>
            <a:r>
              <a:rPr lang="en-US"/>
              <a:t>Click to edit Master title style</a:t>
            </a:r>
          </a:p>
        </p:txBody>
      </p:sp>
      <p:sp>
        <p:nvSpPr>
          <p:cNvPr id="12" name="Text Placeholder 11"/>
          <p:cNvSpPr>
            <a:spLocks noGrp="1"/>
          </p:cNvSpPr>
          <p:nvPr>
            <p:ph type="body" sz="quarter" idx="13"/>
          </p:nvPr>
        </p:nvSpPr>
        <p:spPr>
          <a:xfrm>
            <a:off x="457200" y="1527175"/>
            <a:ext cx="3336925" cy="4460875"/>
          </a:xfrm>
        </p:spPr>
        <p:txBody>
          <a:bodyPr>
            <a:noAutofit/>
          </a:bodyPr>
          <a:lstStyle>
            <a:lvl1pPr marL="0" indent="0">
              <a:buNone/>
              <a:defRPr sz="1400" b="1"/>
            </a:lvl1pPr>
            <a:lvl2pPr marL="228600" indent="-228600">
              <a:buClr>
                <a:schemeClr val="tx2"/>
              </a:buClr>
              <a:buFont typeface="Wingdings" panose="05000000000000000000" pitchFamily="2" charset="2"/>
              <a:buChar char="§"/>
              <a:defRPr sz="1400"/>
            </a:lvl2pPr>
            <a:lvl3pPr marL="502920" indent="-228600">
              <a:buFont typeface="Arial" panose="020B0604020202020204" pitchFamily="34" charset="0"/>
              <a:buChar char="–"/>
              <a:defRPr sz="1400"/>
            </a:lvl3pPr>
            <a:lvl4pPr marL="731520" indent="-228600">
              <a:buFont typeface="Wingdings" panose="05000000000000000000" pitchFamily="2" charset="2"/>
              <a:buChar char="§"/>
              <a:defRPr sz="1400"/>
            </a:lvl4pPr>
            <a:lvl5pPr marL="1005840" indent="-228600">
              <a:buFont typeface="Arial" panose="020B0604020202020204" pitchFamily="34" charset="0"/>
              <a:buChar cha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80468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shaded">
    <p:spTree>
      <p:nvGrpSpPr>
        <p:cNvPr id="1" name=""/>
        <p:cNvGrpSpPr/>
        <p:nvPr/>
      </p:nvGrpSpPr>
      <p:grpSpPr>
        <a:xfrm>
          <a:off x="0" y="0"/>
          <a:ext cx="0" cy="0"/>
          <a:chOff x="0" y="0"/>
          <a:chExt cx="0" cy="0"/>
        </a:xfrm>
      </p:grpSpPr>
      <p:sp>
        <p:nvSpPr>
          <p:cNvPr id="9" name="Text Placeholder 11"/>
          <p:cNvSpPr>
            <a:spLocks noGrp="1"/>
          </p:cNvSpPr>
          <p:nvPr>
            <p:ph type="body" sz="quarter" idx="19"/>
          </p:nvPr>
        </p:nvSpPr>
        <p:spPr>
          <a:xfrm>
            <a:off x="4424192" y="1527175"/>
            <a:ext cx="3336925" cy="4460875"/>
          </a:xfrm>
          <a:solidFill>
            <a:srgbClr val="F4F4F4"/>
          </a:solidFill>
        </p:spPr>
        <p:txBody>
          <a:bodyPr lIns="182880" tIns="182880" rIns="91440" bIns="182880">
            <a:noAutofit/>
          </a:bodyPr>
          <a:lstStyle>
            <a:lvl1pPr marL="0" indent="0">
              <a:buNone/>
              <a:defRPr sz="1400" b="1"/>
            </a:lvl1pPr>
            <a:lvl2pPr marL="228600" indent="-228600">
              <a:buClr>
                <a:schemeClr val="tx2"/>
              </a:buClr>
              <a:buFont typeface="Wingdings" panose="05000000000000000000" pitchFamily="2" charset="2"/>
              <a:buChar char="§"/>
              <a:defRPr sz="1400"/>
            </a:lvl2pPr>
            <a:lvl3pPr marL="502920" indent="-228600">
              <a:buFont typeface="Arial" panose="020B0604020202020204" pitchFamily="34" charset="0"/>
              <a:buChar char="–"/>
              <a:defRPr sz="1400"/>
            </a:lvl3pPr>
            <a:lvl4pPr marL="731520" indent="-228600">
              <a:buFont typeface="Wingdings" panose="05000000000000000000" pitchFamily="2" charset="2"/>
              <a:buChar char="§"/>
              <a:defRPr sz="1400"/>
            </a:lvl4pPr>
            <a:lvl5pPr marL="1005840" indent="-228600">
              <a:buFont typeface="Arial" panose="020B0604020202020204" pitchFamily="34" charset="0"/>
              <a:buChar cha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11"/>
          <p:cNvSpPr>
            <a:spLocks noGrp="1"/>
          </p:cNvSpPr>
          <p:nvPr>
            <p:ph type="body" sz="quarter" idx="20"/>
          </p:nvPr>
        </p:nvSpPr>
        <p:spPr>
          <a:xfrm>
            <a:off x="8391523" y="1527175"/>
            <a:ext cx="3336925" cy="4460875"/>
          </a:xfrm>
          <a:solidFill>
            <a:srgbClr val="F4F4F4"/>
          </a:solidFill>
        </p:spPr>
        <p:txBody>
          <a:bodyPr lIns="182880" tIns="182880" rIns="91440" bIns="182880">
            <a:noAutofit/>
          </a:bodyPr>
          <a:lstStyle>
            <a:lvl1pPr marL="0" indent="0">
              <a:buNone/>
              <a:defRPr sz="1400" b="1"/>
            </a:lvl1pPr>
            <a:lvl2pPr marL="228600" indent="-228600">
              <a:buClr>
                <a:schemeClr val="tx2"/>
              </a:buClr>
              <a:buFont typeface="Wingdings" panose="05000000000000000000" pitchFamily="2" charset="2"/>
              <a:buChar char="§"/>
              <a:defRPr sz="1400"/>
            </a:lvl2pPr>
            <a:lvl3pPr marL="502920" indent="-228600">
              <a:buFont typeface="Arial" panose="020B0604020202020204" pitchFamily="34" charset="0"/>
              <a:buChar char="–"/>
              <a:defRPr sz="1400"/>
            </a:lvl3pPr>
            <a:lvl4pPr marL="731520" indent="-228600">
              <a:buFont typeface="Wingdings" panose="05000000000000000000" pitchFamily="2" charset="2"/>
              <a:buChar char="§"/>
              <a:defRPr sz="1400"/>
            </a:lvl4pPr>
            <a:lvl5pPr marL="1005840" indent="-228600">
              <a:buFont typeface="Arial" panose="020B0604020202020204" pitchFamily="34" charset="0"/>
              <a:buChar cha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11"/>
          <p:cNvSpPr>
            <a:spLocks noGrp="1"/>
          </p:cNvSpPr>
          <p:nvPr>
            <p:ph type="body" sz="quarter" idx="18"/>
          </p:nvPr>
        </p:nvSpPr>
        <p:spPr>
          <a:xfrm>
            <a:off x="457200" y="1527175"/>
            <a:ext cx="3336925" cy="4460875"/>
          </a:xfrm>
          <a:solidFill>
            <a:srgbClr val="F4F4F4"/>
          </a:solidFill>
        </p:spPr>
        <p:txBody>
          <a:bodyPr lIns="182880" tIns="182880" rIns="91440" bIns="182880">
            <a:noAutofit/>
          </a:bodyPr>
          <a:lstStyle>
            <a:lvl1pPr marL="0" indent="0">
              <a:buNone/>
              <a:defRPr sz="1400" b="1"/>
            </a:lvl1pPr>
            <a:lvl2pPr marL="228600" indent="-228600">
              <a:buClr>
                <a:schemeClr val="tx2"/>
              </a:buClr>
              <a:buFont typeface="Wingdings" panose="05000000000000000000" pitchFamily="2" charset="2"/>
              <a:buChar char="§"/>
              <a:defRPr sz="1400"/>
            </a:lvl2pPr>
            <a:lvl3pPr marL="502920" indent="-228600">
              <a:buFont typeface="Arial" panose="020B0604020202020204" pitchFamily="34" charset="0"/>
              <a:buChar char="–"/>
              <a:defRPr sz="1400"/>
            </a:lvl3pPr>
            <a:lvl4pPr marL="731520" indent="-228600">
              <a:buFont typeface="Wingdings" panose="05000000000000000000" pitchFamily="2" charset="2"/>
              <a:buChar char="§"/>
              <a:defRPr sz="1400"/>
            </a:lvl4pPr>
            <a:lvl5pPr marL="1005840" indent="-228600">
              <a:buFont typeface="Arial" panose="020B0604020202020204" pitchFamily="34" charset="0"/>
              <a:buChar cha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lvl1pPr>
              <a:defRPr sz="2400"/>
            </a:lvl1pPr>
          </a:lstStyle>
          <a:p>
            <a:r>
              <a:rPr lang="en-US"/>
              <a:t>Click to edit Master title style</a:t>
            </a:r>
          </a:p>
        </p:txBody>
      </p:sp>
    </p:spTree>
    <p:extLst>
      <p:ext uri="{BB962C8B-B14F-4D97-AF65-F5344CB8AC3E}">
        <p14:creationId xmlns:p14="http://schemas.microsoft.com/office/powerpoint/2010/main" val="1975809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image" Target="../media/image5.emf"/><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oleObject" Target="../embeddings/oleObject2.bin"/><Relationship Id="rId2" Type="http://schemas.openxmlformats.org/officeDocument/2006/relationships/slideLayout" Target="../slideLayouts/slideLayout21.xml"/><Relationship Id="rId16" Type="http://schemas.openxmlformats.org/officeDocument/2006/relationships/tags" Target="../tags/tag3.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19" Type="http://schemas.openxmlformats.org/officeDocument/2006/relationships/image" Target="../media/image6.png"/><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ags" Target="../tags/tag4.xml"/><Relationship Id="rId3" Type="http://schemas.openxmlformats.org/officeDocument/2006/relationships/slideLayout" Target="../slideLayouts/slideLayout36.xml"/><Relationship Id="rId21" Type="http://schemas.openxmlformats.org/officeDocument/2006/relationships/image" Target="../media/image2.png"/><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theme" Target="../theme/theme3.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image" Target="../media/image7.emf"/><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19" Type="http://schemas.openxmlformats.org/officeDocument/2006/relationships/oleObject" Target="../embeddings/oleObject3.bin"/><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tags" Target="../tags/tag5.xml"/><Relationship Id="rId3" Type="http://schemas.openxmlformats.org/officeDocument/2006/relationships/slideLayout" Target="../slideLayouts/slideLayout52.xml"/><Relationship Id="rId21" Type="http://schemas.openxmlformats.org/officeDocument/2006/relationships/image" Target="../media/image2.png"/><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theme" Target="../theme/theme4.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image" Target="../media/image9.emf"/><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oleObject" Target="../embeddings/oleObject4.bin"/><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image" Target="../media/image10.tiff"/><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oleObject" Target="../embeddings/oleObject5.bin"/><Relationship Id="rId5" Type="http://schemas.openxmlformats.org/officeDocument/2006/relationships/slideLayout" Target="../slideLayouts/slideLayout70.xml"/><Relationship Id="rId10" Type="http://schemas.openxmlformats.org/officeDocument/2006/relationships/tags" Target="../tags/tag6.xml"/><Relationship Id="rId4" Type="http://schemas.openxmlformats.org/officeDocument/2006/relationships/slideLayout" Target="../slideLayouts/slideLayout69.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04310CC-5422-8341-A546-684A3AA1DC78}"/>
              </a:ext>
            </a:extLst>
          </p:cNvPr>
          <p:cNvGraphicFramePr>
            <a:graphicFrameLocks noChangeAspect="1"/>
          </p:cNvGraphicFramePr>
          <p:nvPr userDrawn="1">
            <p:custDataLst>
              <p:tags r:id="rId21"/>
            </p:custDataLst>
            <p:extLst>
              <p:ext uri="{D42A27DB-BD31-4B8C-83A1-F6EECF244321}">
                <p14:modId xmlns:p14="http://schemas.microsoft.com/office/powerpoint/2010/main" val="329959438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22" imgW="7772400" imgH="10058400" progId="TCLayout.ActiveDocument.1">
                  <p:embed/>
                </p:oleObj>
              </mc:Choice>
              <mc:Fallback>
                <p:oleObj name="think-cell Slide" r:id="rId22" imgW="7772400" imgH="10058400" progId="TCLayout.ActiveDocument.1">
                  <p:embed/>
                  <p:pic>
                    <p:nvPicPr>
                      <p:cNvPr id="5" name="Object 4" hidden="1">
                        <a:extLst>
                          <a:ext uri="{FF2B5EF4-FFF2-40B4-BE49-F238E27FC236}">
                            <a16:creationId xmlns:a16="http://schemas.microsoft.com/office/drawing/2014/main" id="{E04310CC-5422-8341-A546-684A3AA1DC78}"/>
                          </a:ext>
                        </a:extLst>
                      </p:cNvPr>
                      <p:cNvPicPr/>
                      <p:nvPr/>
                    </p:nvPicPr>
                    <p:blipFill>
                      <a:blip r:embed="rId23"/>
                      <a:stretch>
                        <a:fillRect/>
                      </a:stretch>
                    </p:blipFill>
                    <p:spPr>
                      <a:xfrm>
                        <a:off x="1588" y="1588"/>
                        <a:ext cx="1227" cy="1588"/>
                      </a:xfrm>
                      <a:prstGeom prst="rect">
                        <a:avLst/>
                      </a:prstGeom>
                    </p:spPr>
                  </p:pic>
                </p:oleObj>
              </mc:Fallback>
            </mc:AlternateContent>
          </a:graphicData>
        </a:graphic>
      </p:graphicFrame>
      <p:sp>
        <p:nvSpPr>
          <p:cNvPr id="2" name="Title Placeholder 1"/>
          <p:cNvSpPr>
            <a:spLocks noGrp="1"/>
          </p:cNvSpPr>
          <p:nvPr>
            <p:ph type="title"/>
          </p:nvPr>
        </p:nvSpPr>
        <p:spPr>
          <a:xfrm>
            <a:off x="457200" y="366713"/>
            <a:ext cx="11276013" cy="443198"/>
          </a:xfrm>
          <a:prstGeom prst="rect">
            <a:avLst/>
          </a:prstGeom>
        </p:spPr>
        <p:txBody>
          <a:bodyPr vert="horz" wrap="square"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457200" y="1527175"/>
            <a:ext cx="11276013" cy="4460873"/>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Gartner Logo"/>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10452994" y="6241458"/>
            <a:ext cx="1280218" cy="292850"/>
          </a:xfrm>
          <a:prstGeom prst="rect">
            <a:avLst/>
          </a:prstGeom>
        </p:spPr>
      </p:pic>
      <p:sp>
        <p:nvSpPr>
          <p:cNvPr id="15" name="Original Legal Copy" hidden="1"/>
          <p:cNvSpPr txBox="1"/>
          <p:nvPr userDrawn="1"/>
        </p:nvSpPr>
        <p:spPr>
          <a:xfrm>
            <a:off x="457201" y="6335373"/>
            <a:ext cx="7869114" cy="215444"/>
          </a:xfrm>
          <a:prstGeom prst="rect">
            <a:avLst/>
          </a:prstGeom>
          <a:noFill/>
        </p:spPr>
        <p:txBody>
          <a:bodyPr wrap="square" lIns="0" tIns="0" rIns="0" bIns="0" rtlCol="0" anchor="b" anchorCtr="0">
            <a:spAutoFit/>
          </a:bodyPr>
          <a:lstStyle/>
          <a:p>
            <a:pPr marL="228600" indent="-228600" algn="l">
              <a:tabLst>
                <a:tab pos="228600" algn="l"/>
              </a:tabLst>
            </a:pPr>
            <a:fld id="{1CE9EA8B-DBE7-492B-893F-AD13AC039ED7}" type="slidenum">
              <a:rPr lang="en-US" sz="700" smtClean="0">
                <a:solidFill>
                  <a:srgbClr val="6E7878"/>
                </a:solidFill>
              </a:rPr>
              <a:pPr marL="228600" indent="-228600" algn="l">
                <a:tabLst>
                  <a:tab pos="228600" algn="l"/>
                </a:tabLst>
              </a:pPr>
              <a:t>‹#›</a:t>
            </a:fld>
            <a:r>
              <a:rPr lang="en-US" sz="700">
                <a:solidFill>
                  <a:srgbClr val="6E7878"/>
                </a:solidFill>
              </a:rPr>
              <a:t>	© 2018 Gartner, Inc. and/or its affiliates. All rights reserved. Gartner is a registered trademark of Gartner, Inc. and its affiliates. Version 8.2  Last updated 29 June 2018</a:t>
            </a:r>
          </a:p>
          <a:p>
            <a:pPr algn="l">
              <a:tabLst>
                <a:tab pos="228600" algn="l"/>
              </a:tabLst>
            </a:pPr>
            <a:r>
              <a:rPr lang="en-US" sz="700">
                <a:solidFill>
                  <a:srgbClr val="6E7878"/>
                </a:solidFill>
              </a:rPr>
              <a:t>	</a:t>
            </a:r>
            <a:r>
              <a:rPr lang="en-US" sz="700" b="1">
                <a:solidFill>
                  <a:srgbClr val="6E7878"/>
                </a:solidFill>
              </a:rPr>
              <a:t>INTERNAL — FOR INTERNAL USE ONLY</a:t>
            </a:r>
          </a:p>
        </p:txBody>
      </p:sp>
      <p:sp>
        <p:nvSpPr>
          <p:cNvPr id="10" name="TextBox 9"/>
          <p:cNvSpPr txBox="1"/>
          <p:nvPr userDrawn="1"/>
        </p:nvSpPr>
        <p:spPr>
          <a:xfrm>
            <a:off x="457201" y="6439286"/>
            <a:ext cx="7306732"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fld id="{1CE9EA8B-DBE7-492B-893F-AD13AC039ED7}" type="slidenum">
              <a:rPr lang="en-US" sz="700" smtClean="0">
                <a:solidFill>
                  <a:srgbClr val="979D9D"/>
                </a:solidFill>
              </a:rPr>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t>‹#›</a:t>
            </a:fld>
            <a:r>
              <a:rPr lang="en-US" sz="700">
                <a:solidFill>
                  <a:srgbClr val="979D9D"/>
                </a:solidFill>
              </a:rPr>
              <a:t>	© 2024 Gartner, Inc. and/or its affiliates. All rights reserved. Gartner is a registered trademark of Gartner, Inc. and its affiliates.</a:t>
            </a:r>
          </a:p>
        </p:txBody>
      </p:sp>
      <p:sp>
        <p:nvSpPr>
          <p:cNvPr id="8" name="TextBox 7"/>
          <p:cNvSpPr txBox="1"/>
          <p:nvPr userDrawn="1"/>
        </p:nvSpPr>
        <p:spPr>
          <a:xfrm>
            <a:off x="692741" y="6297997"/>
            <a:ext cx="2314812"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r>
              <a:rPr lang="en-US" sz="700" b="1" kern="1200">
                <a:solidFill>
                  <a:srgbClr val="979D9D"/>
                </a:solidFill>
                <a:latin typeface="+mn-lt"/>
                <a:ea typeface="+mn-ea"/>
                <a:cs typeface="+mn-cs"/>
              </a:rPr>
              <a:t>RESTRICTED</a:t>
            </a:r>
          </a:p>
        </p:txBody>
      </p:sp>
    </p:spTree>
    <p:extLst>
      <p:ext uri="{BB962C8B-B14F-4D97-AF65-F5344CB8AC3E}">
        <p14:creationId xmlns:p14="http://schemas.microsoft.com/office/powerpoint/2010/main" val="3362298311"/>
      </p:ext>
    </p:extLst>
  </p:cSld>
  <p:clrMap bg1="lt1" tx1="dk1" bg2="lt2" tx2="dk2" accent1="accent1" accent2="accent2" accent3="accent3" accent4="accent4" accent5="accent5" accent6="accent6" hlink="hlink" folHlink="folHlink"/>
  <p:sldLayoutIdLst>
    <p:sldLayoutId id="2147483745" r:id="rId1"/>
    <p:sldLayoutId id="2147483786" r:id="rId2"/>
    <p:sldLayoutId id="2147483751" r:id="rId3"/>
    <p:sldLayoutId id="2147483750" r:id="rId4"/>
    <p:sldLayoutId id="2147483746" r:id="rId5"/>
    <p:sldLayoutId id="2147483759" r:id="rId6"/>
    <p:sldLayoutId id="2147483748" r:id="rId7"/>
    <p:sldLayoutId id="2147483761" r:id="rId8"/>
    <p:sldLayoutId id="2147483762" r:id="rId9"/>
    <p:sldLayoutId id="2147483763" r:id="rId10"/>
    <p:sldLayoutId id="2147483764" r:id="rId11"/>
    <p:sldLayoutId id="2147483788" r:id="rId12"/>
    <p:sldLayoutId id="2147483789" r:id="rId13"/>
    <p:sldLayoutId id="2147483790" r:id="rId14"/>
    <p:sldLayoutId id="2147483791" r:id="rId15"/>
    <p:sldLayoutId id="2147483792" r:id="rId16"/>
    <p:sldLayoutId id="2147483793" r:id="rId17"/>
    <p:sldLayoutId id="2147483876" r:id="rId18"/>
    <p:sldLayoutId id="2147483877" r:id="rId19"/>
  </p:sldLayoutIdLst>
  <p:hf sldNum="0" hdr="0" ftr="0" dt="0"/>
  <p:txStyles>
    <p:titleStyle>
      <a:lvl1pPr algn="l" defTabSz="914400" rtl="0" eaLnBrk="1" latinLnBrk="0" hangingPunct="1">
        <a:lnSpc>
          <a:spcPct val="90000"/>
        </a:lnSpc>
        <a:spcBef>
          <a:spcPct val="0"/>
        </a:spcBef>
        <a:spcAft>
          <a:spcPts val="1200"/>
        </a:spcAft>
        <a:buNone/>
        <a:defRPr sz="32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Clr>
          <a:schemeClr val="tx2"/>
        </a:buClr>
        <a:buSzPct val="90000"/>
        <a:buFont typeface="Wingdings" panose="05000000000000000000" pitchFamily="2" charset="2"/>
        <a:buChar char="§"/>
        <a:defRPr sz="2400" kern="1200">
          <a:solidFill>
            <a:schemeClr val="tx1"/>
          </a:solidFill>
          <a:latin typeface="+mn-lt"/>
          <a:ea typeface="+mn-ea"/>
          <a:cs typeface="+mn-cs"/>
        </a:defRPr>
      </a:lvl1pPr>
      <a:lvl2pPr marL="548640" indent="-228600" algn="l" defTabSz="914400" rtl="0" eaLnBrk="1" latinLnBrk="0" hangingPunct="1">
        <a:lnSpc>
          <a:spcPct val="100000"/>
        </a:lnSpc>
        <a:spcBef>
          <a:spcPts val="0"/>
        </a:spcBef>
        <a:spcAft>
          <a:spcPts val="1200"/>
        </a:spcAft>
        <a:buSzPct val="90000"/>
        <a:buFont typeface="Arial" panose="020B0604020202020204" pitchFamily="34" charset="0"/>
        <a:buChar char="–"/>
        <a:defRPr sz="2400" kern="1200">
          <a:solidFill>
            <a:schemeClr val="tx1"/>
          </a:solidFill>
          <a:latin typeface="+mn-lt"/>
          <a:ea typeface="+mn-ea"/>
          <a:cs typeface="+mn-cs"/>
        </a:defRPr>
      </a:lvl2pPr>
      <a:lvl3pPr marL="777240" indent="-228600" algn="l" defTabSz="914400" rtl="0" eaLnBrk="1" latinLnBrk="0" hangingPunct="1">
        <a:lnSpc>
          <a:spcPct val="100000"/>
        </a:lnSpc>
        <a:spcBef>
          <a:spcPts val="0"/>
        </a:spcBef>
        <a:spcAft>
          <a:spcPts val="1200"/>
        </a:spcAft>
        <a:buSzPct val="90000"/>
        <a:buFont typeface="Wingdings" panose="05000000000000000000" pitchFamily="2" charset="2"/>
        <a:buChar char="§"/>
        <a:defRPr sz="2400" kern="1200">
          <a:solidFill>
            <a:schemeClr val="tx1"/>
          </a:solidFill>
          <a:latin typeface="+mn-lt"/>
          <a:ea typeface="+mn-ea"/>
          <a:cs typeface="+mn-cs"/>
        </a:defRPr>
      </a:lvl3pPr>
      <a:lvl4pPr marL="1051560" indent="-228600" algn="l" defTabSz="914400" rtl="0" eaLnBrk="1" latinLnBrk="0" hangingPunct="1">
        <a:lnSpc>
          <a:spcPct val="100000"/>
        </a:lnSpc>
        <a:spcBef>
          <a:spcPts val="0"/>
        </a:spcBef>
        <a:spcAft>
          <a:spcPts val="1200"/>
        </a:spcAft>
        <a:buSzPct val="90000"/>
        <a:buFont typeface="Arial" panose="020B0604020202020204" pitchFamily="34" charset="0"/>
        <a:buChar char="–"/>
        <a:defRPr sz="2400" kern="1200">
          <a:solidFill>
            <a:schemeClr val="tx1"/>
          </a:solidFill>
          <a:latin typeface="+mn-lt"/>
          <a:ea typeface="+mn-ea"/>
          <a:cs typeface="+mn-cs"/>
        </a:defRPr>
      </a:lvl4pPr>
      <a:lvl5pPr marL="1280160" indent="-228600" algn="l" defTabSz="914400" rtl="0" eaLnBrk="1" latinLnBrk="0" hangingPunct="1">
        <a:lnSpc>
          <a:spcPct val="100000"/>
        </a:lnSpc>
        <a:spcBef>
          <a:spcPts val="0"/>
        </a:spcBef>
        <a:spcAft>
          <a:spcPts val="1200"/>
        </a:spcAft>
        <a:buSzPct val="90000"/>
        <a:buFont typeface="Wingdings" panose="05000000000000000000" pitchFamily="2" charset="2"/>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A4A3A4"/>
          </p15:clr>
        </p15:guide>
        <p15:guide id="3" pos="288" userDrawn="1">
          <p15:clr>
            <a:srgbClr val="5ACBF0"/>
          </p15:clr>
        </p15:guide>
        <p15:guide id="4" orient="horz" pos="2160" userDrawn="1">
          <p15:clr>
            <a:srgbClr val="A4A3A4"/>
          </p15:clr>
        </p15:guide>
        <p15:guide id="5" orient="horz" pos="231" userDrawn="1">
          <p15:clr>
            <a:srgbClr val="5ACBF0"/>
          </p15:clr>
        </p15:guide>
        <p15:guide id="6" pos="7391" userDrawn="1">
          <p15:clr>
            <a:srgbClr val="5ACBF0"/>
          </p15:clr>
        </p15:guide>
        <p15:guide id="7" orient="horz" pos="3772" userDrawn="1">
          <p15:clr>
            <a:srgbClr val="FBAE40"/>
          </p15:clr>
        </p15:guide>
        <p15:guide id="9" orient="horz" pos="4110" userDrawn="1">
          <p15:clr>
            <a:srgbClr val="5ACBF0"/>
          </p15:clr>
        </p15:guide>
        <p15:guide id="10" orient="horz" pos="537" userDrawn="1">
          <p15:clr>
            <a:srgbClr val="FDE53C"/>
          </p15:clr>
        </p15:guide>
        <p15:guide id="11" orient="horz" pos="846" userDrawn="1">
          <p15:clr>
            <a:srgbClr val="FDE53C"/>
          </p15:clr>
        </p15:guide>
        <p15:guide id="12" orient="horz" pos="962" userDrawn="1">
          <p15:clr>
            <a:srgbClr val="5ACBF0"/>
          </p15:clr>
        </p15:guide>
        <p15:guide id="13" orient="horz" pos="4002" userDrawn="1">
          <p15:clr>
            <a:srgbClr val="5ACBF0"/>
          </p15:clr>
        </p15:guide>
        <p15:guide id="14" pos="3752" userDrawn="1">
          <p15:clr>
            <a:srgbClr val="5ACBF0"/>
          </p15:clr>
        </p15:guide>
        <p15:guide id="15" pos="3927"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8057A5AE-F458-8D49-A564-4C1F7470335E}"/>
              </a:ext>
            </a:extLst>
          </p:cNvPr>
          <p:cNvGraphicFramePr>
            <a:graphicFrameLocks noChangeAspect="1"/>
          </p:cNvGraphicFramePr>
          <p:nvPr userDrawn="1">
            <p:custDataLst>
              <p:tags r:id="rId16"/>
            </p:custDataLst>
            <p:extLst>
              <p:ext uri="{D42A27DB-BD31-4B8C-83A1-F6EECF244321}">
                <p14:modId xmlns:p14="http://schemas.microsoft.com/office/powerpoint/2010/main" val="31943392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17" imgW="7772400" imgH="10058400" progId="TCLayout.ActiveDocument.1">
                  <p:embed/>
                </p:oleObj>
              </mc:Choice>
              <mc:Fallback>
                <p:oleObj name="think-cell Slide" r:id="rId17" imgW="7772400" imgH="10058400" progId="TCLayout.ActiveDocument.1">
                  <p:embed/>
                  <p:pic>
                    <p:nvPicPr>
                      <p:cNvPr id="5" name="Object 4" hidden="1">
                        <a:extLst>
                          <a:ext uri="{FF2B5EF4-FFF2-40B4-BE49-F238E27FC236}">
                            <a16:creationId xmlns:a16="http://schemas.microsoft.com/office/drawing/2014/main" id="{8057A5AE-F458-8D49-A564-4C1F7470335E}"/>
                          </a:ext>
                        </a:extLst>
                      </p:cNvPr>
                      <p:cNvPicPr/>
                      <p:nvPr/>
                    </p:nvPicPr>
                    <p:blipFill>
                      <a:blip r:embed="rId18"/>
                      <a:stretch>
                        <a:fillRect/>
                      </a:stretch>
                    </p:blipFill>
                    <p:spPr>
                      <a:xfrm>
                        <a:off x="1588" y="1588"/>
                        <a:ext cx="1227" cy="1588"/>
                      </a:xfrm>
                      <a:prstGeom prst="rect">
                        <a:avLst/>
                      </a:prstGeom>
                    </p:spPr>
                  </p:pic>
                </p:oleObj>
              </mc:Fallback>
            </mc:AlternateContent>
          </a:graphicData>
        </a:graphic>
      </p:graphicFrame>
      <p:sp>
        <p:nvSpPr>
          <p:cNvPr id="2" name="Title Placeholder 1"/>
          <p:cNvSpPr>
            <a:spLocks noGrp="1"/>
          </p:cNvSpPr>
          <p:nvPr>
            <p:ph type="title"/>
          </p:nvPr>
        </p:nvSpPr>
        <p:spPr>
          <a:xfrm>
            <a:off x="457200" y="366713"/>
            <a:ext cx="11276013" cy="443198"/>
          </a:xfrm>
          <a:prstGeom prst="rect">
            <a:avLst/>
          </a:prstGeom>
        </p:spPr>
        <p:txBody>
          <a:bodyPr vert="horz" wrap="square"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457200" y="1527175"/>
            <a:ext cx="11276013" cy="446087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Gartner Logo"/>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bwMode="black">
          <a:xfrm>
            <a:off x="10452994" y="6241641"/>
            <a:ext cx="1280218" cy="292484"/>
          </a:xfrm>
          <a:prstGeom prst="rect">
            <a:avLst/>
          </a:prstGeom>
        </p:spPr>
      </p:pic>
      <p:sp>
        <p:nvSpPr>
          <p:cNvPr id="15" name="Original Legal Copy" hidden="1"/>
          <p:cNvSpPr txBox="1"/>
          <p:nvPr userDrawn="1"/>
        </p:nvSpPr>
        <p:spPr>
          <a:xfrm>
            <a:off x="457201" y="6335373"/>
            <a:ext cx="7869114" cy="215444"/>
          </a:xfrm>
          <a:prstGeom prst="rect">
            <a:avLst/>
          </a:prstGeom>
          <a:noFill/>
        </p:spPr>
        <p:txBody>
          <a:bodyPr wrap="square" lIns="0" tIns="0" rIns="0" bIns="0" rtlCol="0" anchor="b" anchorCtr="0">
            <a:spAutoFit/>
          </a:bodyPr>
          <a:lstStyle/>
          <a:p>
            <a:pPr marL="228600" indent="-228600" algn="l">
              <a:tabLst>
                <a:tab pos="228600" algn="l"/>
              </a:tabLst>
            </a:pPr>
            <a:fld id="{1CE9EA8B-DBE7-492B-893F-AD13AC039ED7}" type="slidenum">
              <a:rPr lang="en-US" sz="700" smtClean="0">
                <a:solidFill>
                  <a:srgbClr val="6E7878"/>
                </a:solidFill>
              </a:rPr>
              <a:pPr marL="228600" indent="-228600" algn="l">
                <a:tabLst>
                  <a:tab pos="228600" algn="l"/>
                </a:tabLst>
              </a:pPr>
              <a:t>‹#›</a:t>
            </a:fld>
            <a:r>
              <a:rPr lang="en-US" sz="700">
                <a:solidFill>
                  <a:srgbClr val="6E7878"/>
                </a:solidFill>
              </a:rPr>
              <a:t>	© 2018 Gartner, Inc. and/or its affiliates. All rights reserved. Gartner is a registered trademark of Gartner, Inc. and its affiliates. Version 8.2  Last updated 29 June 2018</a:t>
            </a:r>
          </a:p>
          <a:p>
            <a:pPr algn="l">
              <a:tabLst>
                <a:tab pos="228600" algn="l"/>
              </a:tabLst>
            </a:pPr>
            <a:r>
              <a:rPr lang="en-US" sz="700">
                <a:solidFill>
                  <a:srgbClr val="6E7878"/>
                </a:solidFill>
              </a:rPr>
              <a:t>	</a:t>
            </a:r>
            <a:r>
              <a:rPr lang="en-US" sz="700" b="1">
                <a:solidFill>
                  <a:srgbClr val="6E7878"/>
                </a:solidFill>
              </a:rPr>
              <a:t>INTERNAL — FOR INTERNAL USE ONLY</a:t>
            </a:r>
          </a:p>
        </p:txBody>
      </p:sp>
      <p:sp>
        <p:nvSpPr>
          <p:cNvPr id="10" name="TextBox 9"/>
          <p:cNvSpPr txBox="1"/>
          <p:nvPr userDrawn="1"/>
        </p:nvSpPr>
        <p:spPr>
          <a:xfrm>
            <a:off x="457201" y="6439286"/>
            <a:ext cx="7181849"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fld id="{1CE9EA8B-DBE7-492B-893F-AD13AC039ED7}" type="slidenum">
              <a:rPr lang="en-US" sz="700" b="0" kern="1200" smtClean="0">
                <a:solidFill>
                  <a:srgbClr val="979D9D"/>
                </a:solidFill>
                <a:latin typeface="+mn-lt"/>
                <a:ea typeface="+mn-ea"/>
                <a:cs typeface="+mn-cs"/>
              </a:rPr>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t>‹#›</a:t>
            </a:fld>
            <a:r>
              <a:rPr lang="en-US" sz="700" b="0" kern="1200">
                <a:solidFill>
                  <a:srgbClr val="979D9D"/>
                </a:solidFill>
                <a:latin typeface="+mn-lt"/>
                <a:ea typeface="+mn-ea"/>
                <a:cs typeface="+mn-cs"/>
              </a:rPr>
              <a:t>	© 2024 Gartner, Inc. and/or its affiliates. All rights reserved. Gartner is a registered trademark of Gartner, Inc. and its affiliates.</a:t>
            </a:r>
          </a:p>
        </p:txBody>
      </p:sp>
      <p:sp>
        <p:nvSpPr>
          <p:cNvPr id="8" name="Footnote Notice" hidden="1"/>
          <p:cNvSpPr/>
          <p:nvPr userDrawn="1"/>
        </p:nvSpPr>
        <p:spPr>
          <a:xfrm>
            <a:off x="2940424" y="5279208"/>
            <a:ext cx="6311152" cy="1015663"/>
          </a:xfrm>
          <a:prstGeom prst="rect">
            <a:avLst/>
          </a:prstGeom>
          <a:solidFill>
            <a:srgbClr val="FF0000"/>
          </a:solidFill>
          <a:ln w="12700">
            <a:solidFill>
              <a:srgbClr val="FF0000"/>
            </a:solidFill>
          </a:ln>
        </p:spPr>
        <p:txBody>
          <a:bodyPr wrap="square">
            <a:spAutoFit/>
          </a:bodyPr>
          <a:lstStyle/>
          <a:p>
            <a:pPr marL="0" marR="0" indent="0" algn="l">
              <a:lnSpc>
                <a:spcPts val="1200"/>
              </a:lnSpc>
              <a:spcBef>
                <a:spcPts val="0"/>
              </a:spcBef>
              <a:spcAft>
                <a:spcPts val="0"/>
              </a:spcAft>
            </a:pPr>
            <a:r>
              <a:rPr lang="en-US" sz="1200" b="1">
                <a:solidFill>
                  <a:schemeClr val="tx1"/>
                </a:solidFill>
                <a:effectLst/>
                <a:latin typeface="+mn-lt"/>
                <a:ea typeface="Calibri" panose="020F0502020204030204" pitchFamily="34" charset="0"/>
              </a:rPr>
              <a:t>READ AND THEN DELETE THIS BOX</a:t>
            </a:r>
            <a:r>
              <a:rPr lang="en-US" sz="1200" b="1" baseline="0">
                <a:solidFill>
                  <a:schemeClr val="tx1"/>
                </a:solidFill>
                <a:effectLst/>
                <a:latin typeface="+mn-lt"/>
                <a:ea typeface="Calibri" panose="020F0502020204030204" pitchFamily="34" charset="0"/>
              </a:rPr>
              <a:t> | Go tot the VIEW tab, select “Slide Master”</a:t>
            </a:r>
            <a:endParaRPr lang="en-US" sz="1200" b="1">
              <a:solidFill>
                <a:schemeClr val="tx1"/>
              </a:solidFill>
              <a:effectLst/>
              <a:latin typeface="+mn-lt"/>
              <a:ea typeface="Calibri" panose="020F0502020204030204" pitchFamily="34" charset="0"/>
            </a:endParaRPr>
          </a:p>
          <a:p>
            <a:pPr marL="0" marR="0" indent="0" algn="l">
              <a:lnSpc>
                <a:spcPts val="1200"/>
              </a:lnSpc>
              <a:spcBef>
                <a:spcPts val="0"/>
              </a:spcBef>
              <a:spcAft>
                <a:spcPts val="0"/>
              </a:spcAft>
            </a:pPr>
            <a:r>
              <a:rPr lang="en-US" sz="1200" b="0">
                <a:solidFill>
                  <a:schemeClr val="tx1"/>
                </a:solidFill>
                <a:effectLst/>
                <a:latin typeface="+mn-lt"/>
                <a:ea typeface="Calibri" panose="020F0502020204030204" pitchFamily="34" charset="0"/>
              </a:rPr>
              <a:t>To comply with the Information Classification Policy, all employees must modify the footer information for all documents containing Confidential, Restricted or Public Information. Click in the Footer and enter the version, the date the file was last modified, and the appropriate classification—INTERNAL or RESTRICTED. For presentations containing only Public Information, delete everything below the copyright line.</a:t>
            </a:r>
          </a:p>
        </p:txBody>
      </p:sp>
      <p:sp>
        <p:nvSpPr>
          <p:cNvPr id="11" name="TextBox 10"/>
          <p:cNvSpPr txBox="1"/>
          <p:nvPr userDrawn="1"/>
        </p:nvSpPr>
        <p:spPr>
          <a:xfrm>
            <a:off x="692741" y="6297997"/>
            <a:ext cx="2314812"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r>
              <a:rPr lang="en-US" sz="700" b="1" kern="1200">
                <a:solidFill>
                  <a:srgbClr val="979D9D"/>
                </a:solidFill>
                <a:latin typeface="+mn-lt"/>
                <a:ea typeface="+mn-ea"/>
                <a:cs typeface="+mn-cs"/>
              </a:rPr>
              <a:t>INTERNAL or RESTRICTED</a:t>
            </a:r>
          </a:p>
        </p:txBody>
      </p:sp>
    </p:spTree>
    <p:extLst>
      <p:ext uri="{BB962C8B-B14F-4D97-AF65-F5344CB8AC3E}">
        <p14:creationId xmlns:p14="http://schemas.microsoft.com/office/powerpoint/2010/main" val="2025644939"/>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803" r:id="rId4"/>
    <p:sldLayoutId id="2147483802" r:id="rId5"/>
    <p:sldLayoutId id="2147483804" r:id="rId6"/>
    <p:sldLayoutId id="2147483805" r:id="rId7"/>
    <p:sldLayoutId id="2147483806" r:id="rId8"/>
    <p:sldLayoutId id="2147483807" r:id="rId9"/>
    <p:sldLayoutId id="2147483809" r:id="rId10"/>
    <p:sldLayoutId id="2147483810" r:id="rId11"/>
    <p:sldLayoutId id="2147483811" r:id="rId12"/>
    <p:sldLayoutId id="2147483812" r:id="rId13"/>
    <p:sldLayoutId id="2147483813" r:id="rId14"/>
  </p:sldLayoutIdLst>
  <p:hf sldNum="0" hdr="0" ftr="0" dt="0"/>
  <p:txStyles>
    <p:titleStyle>
      <a:lvl1pPr algn="l" defTabSz="914400" rtl="0" eaLnBrk="1" latinLnBrk="0" hangingPunct="1">
        <a:lnSpc>
          <a:spcPct val="90000"/>
        </a:lnSpc>
        <a:spcBef>
          <a:spcPct val="0"/>
        </a:spcBef>
        <a:spcAft>
          <a:spcPts val="1200"/>
        </a:spcAft>
        <a:buNone/>
        <a:defRPr sz="24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Clr>
          <a:schemeClr val="tx2"/>
        </a:buClr>
        <a:buSzPct val="90000"/>
        <a:buFont typeface="Wingdings" panose="05000000000000000000" pitchFamily="2" charset="2"/>
        <a:buChar char="§"/>
        <a:defRPr sz="1400" kern="1200">
          <a:solidFill>
            <a:schemeClr val="tx1"/>
          </a:solidFill>
          <a:latin typeface="+mn-lt"/>
          <a:ea typeface="+mn-ea"/>
          <a:cs typeface="+mn-cs"/>
        </a:defRPr>
      </a:lvl1pPr>
      <a:lvl2pPr marL="548640" indent="-228600" algn="l" defTabSz="914400" rtl="0" eaLnBrk="1" latinLnBrk="0" hangingPunct="1">
        <a:lnSpc>
          <a:spcPct val="100000"/>
        </a:lnSpc>
        <a:spcBef>
          <a:spcPts val="0"/>
        </a:spcBef>
        <a:spcAft>
          <a:spcPts val="1200"/>
        </a:spcAft>
        <a:buSzPct val="90000"/>
        <a:buFont typeface="Arial" panose="020B0604020202020204" pitchFamily="34" charset="0"/>
        <a:buChar char="–"/>
        <a:defRPr sz="1400" kern="1200">
          <a:solidFill>
            <a:schemeClr val="tx1"/>
          </a:solidFill>
          <a:latin typeface="+mn-lt"/>
          <a:ea typeface="+mn-ea"/>
          <a:cs typeface="+mn-cs"/>
        </a:defRPr>
      </a:lvl2pPr>
      <a:lvl3pPr marL="777240" indent="-228600" algn="l" defTabSz="914400" rtl="0" eaLnBrk="1" latinLnBrk="0" hangingPunct="1">
        <a:lnSpc>
          <a:spcPct val="100000"/>
        </a:lnSpc>
        <a:spcBef>
          <a:spcPts val="0"/>
        </a:spcBef>
        <a:spcAft>
          <a:spcPts val="1200"/>
        </a:spcAft>
        <a:buSzPct val="90000"/>
        <a:buFont typeface="Wingdings" panose="05000000000000000000" pitchFamily="2" charset="2"/>
        <a:buChar char="§"/>
        <a:defRPr sz="1400" kern="1200">
          <a:solidFill>
            <a:schemeClr val="tx1"/>
          </a:solidFill>
          <a:latin typeface="+mn-lt"/>
          <a:ea typeface="+mn-ea"/>
          <a:cs typeface="+mn-cs"/>
        </a:defRPr>
      </a:lvl3pPr>
      <a:lvl4pPr marL="1051560" indent="-228600" algn="l" defTabSz="914400" rtl="0" eaLnBrk="1" latinLnBrk="0" hangingPunct="1">
        <a:lnSpc>
          <a:spcPct val="100000"/>
        </a:lnSpc>
        <a:spcBef>
          <a:spcPts val="0"/>
        </a:spcBef>
        <a:spcAft>
          <a:spcPts val="1200"/>
        </a:spcAft>
        <a:buSzPct val="90000"/>
        <a:buFont typeface="Arial" panose="020B06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00000"/>
        </a:lnSpc>
        <a:spcBef>
          <a:spcPts val="0"/>
        </a:spcBef>
        <a:spcAft>
          <a:spcPts val="1200"/>
        </a:spcAft>
        <a:buSzPct val="9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A4A3A4"/>
          </p15:clr>
        </p15:guide>
        <p15:guide id="2" pos="288">
          <p15:clr>
            <a:srgbClr val="5ACBF0"/>
          </p15:clr>
        </p15:guide>
        <p15:guide id="3" orient="horz" pos="2160">
          <p15:clr>
            <a:srgbClr val="A4A3A4"/>
          </p15:clr>
        </p15:guide>
        <p15:guide id="4" orient="horz" pos="231">
          <p15:clr>
            <a:srgbClr val="5ACBF0"/>
          </p15:clr>
        </p15:guide>
        <p15:guide id="5" pos="7391">
          <p15:clr>
            <a:srgbClr val="5ACBF0"/>
          </p15:clr>
        </p15:guide>
        <p15:guide id="6" orient="horz" pos="3772">
          <p15:clr>
            <a:srgbClr val="FBAE40"/>
          </p15:clr>
        </p15:guide>
        <p15:guide id="7" orient="horz" pos="4110">
          <p15:clr>
            <a:srgbClr val="5ACBF0"/>
          </p15:clr>
        </p15:guide>
        <p15:guide id="8" orient="horz" pos="537">
          <p15:clr>
            <a:srgbClr val="FDE53C"/>
          </p15:clr>
        </p15:guide>
        <p15:guide id="9" orient="horz" pos="846">
          <p15:clr>
            <a:srgbClr val="FDE53C"/>
          </p15:clr>
        </p15:guide>
        <p15:guide id="10" orient="horz" pos="962">
          <p15:clr>
            <a:srgbClr val="5ACBF0"/>
          </p15:clr>
        </p15:guide>
        <p15:guide id="11" orient="horz" pos="3999" userDrawn="1">
          <p15:clr>
            <a:srgbClr val="5ACBF0"/>
          </p15:clr>
        </p15:guide>
        <p15:guide id="12" pos="3752">
          <p15:clr>
            <a:srgbClr val="5ACBF0"/>
          </p15:clr>
        </p15:guide>
        <p15:guide id="13" pos="3927">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0D23DB0B-093F-4B4D-BFDB-CC646A3866C9}"/>
              </a:ext>
            </a:extLst>
          </p:cNvPr>
          <p:cNvGraphicFramePr>
            <a:graphicFrameLocks noChangeAspect="1"/>
          </p:cNvGraphicFramePr>
          <p:nvPr userDrawn="1">
            <p:custDataLst>
              <p:tags r:id="rId18"/>
            </p:custDataLst>
            <p:extLst>
              <p:ext uri="{D42A27DB-BD31-4B8C-83A1-F6EECF244321}">
                <p14:modId xmlns:p14="http://schemas.microsoft.com/office/powerpoint/2010/main" val="274742950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19" imgW="7772400" imgH="10058400" progId="TCLayout.ActiveDocument.1">
                  <p:embed/>
                </p:oleObj>
              </mc:Choice>
              <mc:Fallback>
                <p:oleObj name="think-cell Slide" r:id="rId19" imgW="7772400" imgH="10058400" progId="TCLayout.ActiveDocument.1">
                  <p:embed/>
                  <p:pic>
                    <p:nvPicPr>
                      <p:cNvPr id="5" name="Object 4" hidden="1">
                        <a:extLst>
                          <a:ext uri="{FF2B5EF4-FFF2-40B4-BE49-F238E27FC236}">
                            <a16:creationId xmlns:a16="http://schemas.microsoft.com/office/drawing/2014/main" id="{0D23DB0B-093F-4B4D-BFDB-CC646A3866C9}"/>
                          </a:ext>
                        </a:extLst>
                      </p:cNvPr>
                      <p:cNvPicPr/>
                      <p:nvPr/>
                    </p:nvPicPr>
                    <p:blipFill>
                      <a:blip r:embed="rId20"/>
                      <a:stretch>
                        <a:fillRect/>
                      </a:stretch>
                    </p:blipFill>
                    <p:spPr>
                      <a:xfrm>
                        <a:off x="1588" y="1588"/>
                        <a:ext cx="1227" cy="1588"/>
                      </a:xfrm>
                      <a:prstGeom prst="rect">
                        <a:avLst/>
                      </a:prstGeom>
                    </p:spPr>
                  </p:pic>
                </p:oleObj>
              </mc:Fallback>
            </mc:AlternateContent>
          </a:graphicData>
        </a:graphic>
      </p:graphicFrame>
      <p:sp>
        <p:nvSpPr>
          <p:cNvPr id="2" name="Title Placeholder 1"/>
          <p:cNvSpPr>
            <a:spLocks noGrp="1"/>
          </p:cNvSpPr>
          <p:nvPr>
            <p:ph type="title"/>
          </p:nvPr>
        </p:nvSpPr>
        <p:spPr>
          <a:xfrm>
            <a:off x="457200" y="366713"/>
            <a:ext cx="11276013" cy="443198"/>
          </a:xfrm>
          <a:prstGeom prst="rect">
            <a:avLst/>
          </a:prstGeom>
        </p:spPr>
        <p:txBody>
          <a:bodyPr vert="horz" wrap="square"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457200" y="1527175"/>
            <a:ext cx="11276013" cy="446087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Gartner Logo"/>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10452994" y="6241458"/>
            <a:ext cx="1280218" cy="292850"/>
          </a:xfrm>
          <a:prstGeom prst="rect">
            <a:avLst/>
          </a:prstGeom>
        </p:spPr>
      </p:pic>
      <p:sp>
        <p:nvSpPr>
          <p:cNvPr id="15" name="Original Legal Copy" hidden="1"/>
          <p:cNvSpPr txBox="1"/>
          <p:nvPr userDrawn="1"/>
        </p:nvSpPr>
        <p:spPr>
          <a:xfrm>
            <a:off x="457201" y="6335373"/>
            <a:ext cx="7869114" cy="215444"/>
          </a:xfrm>
          <a:prstGeom prst="rect">
            <a:avLst/>
          </a:prstGeom>
          <a:noFill/>
        </p:spPr>
        <p:txBody>
          <a:bodyPr wrap="square" lIns="0" tIns="0" rIns="0" bIns="0" rtlCol="0" anchor="b" anchorCtr="0">
            <a:spAutoFit/>
          </a:bodyPr>
          <a:lstStyle/>
          <a:p>
            <a:pPr marL="228600" indent="-228600" algn="l">
              <a:tabLst>
                <a:tab pos="228600" algn="l"/>
              </a:tabLst>
            </a:pPr>
            <a:fld id="{1CE9EA8B-DBE7-492B-893F-AD13AC039ED7}" type="slidenum">
              <a:rPr lang="en-US" sz="700" smtClean="0">
                <a:solidFill>
                  <a:srgbClr val="6E7878"/>
                </a:solidFill>
              </a:rPr>
              <a:pPr marL="228600" indent="-228600" algn="l">
                <a:tabLst>
                  <a:tab pos="228600" algn="l"/>
                </a:tabLst>
              </a:pPr>
              <a:t>‹#›</a:t>
            </a:fld>
            <a:r>
              <a:rPr lang="en-US" sz="700">
                <a:solidFill>
                  <a:srgbClr val="6E7878"/>
                </a:solidFill>
              </a:rPr>
              <a:t>	© 2018 Gartner, Inc. and/or its affiliates. All rights reserved. Gartner is a registered trademark of Gartner, Inc. and its affiliates. Version 8.2  Last updated 29 June 2018</a:t>
            </a:r>
          </a:p>
          <a:p>
            <a:pPr algn="l">
              <a:tabLst>
                <a:tab pos="228600" algn="l"/>
              </a:tabLst>
            </a:pPr>
            <a:r>
              <a:rPr lang="en-US" sz="700">
                <a:solidFill>
                  <a:srgbClr val="6E7878"/>
                </a:solidFill>
              </a:rPr>
              <a:t>	</a:t>
            </a:r>
            <a:r>
              <a:rPr lang="en-US" sz="700" b="1">
                <a:solidFill>
                  <a:srgbClr val="6E7878"/>
                </a:solidFill>
              </a:rPr>
              <a:t>INTERNAL — FOR INTERNAL USE ONLY</a:t>
            </a:r>
          </a:p>
        </p:txBody>
      </p:sp>
      <p:sp>
        <p:nvSpPr>
          <p:cNvPr id="10" name="TextBox 9"/>
          <p:cNvSpPr txBox="1"/>
          <p:nvPr userDrawn="1"/>
        </p:nvSpPr>
        <p:spPr>
          <a:xfrm>
            <a:off x="457201" y="6439286"/>
            <a:ext cx="7181849"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fld id="{1CE9EA8B-DBE7-492B-893F-AD13AC039ED7}" type="slidenum">
              <a:rPr lang="en-US" sz="700" smtClean="0">
                <a:solidFill>
                  <a:srgbClr val="979D9D"/>
                </a:solidFill>
              </a:rPr>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t>‹#›</a:t>
            </a:fld>
            <a:r>
              <a:rPr lang="en-US" sz="700">
                <a:solidFill>
                  <a:srgbClr val="979D9D"/>
                </a:solidFill>
              </a:rPr>
              <a:t>	© 2024 Gartner, Inc. and/or its affiliates. All rights reserved. Gartner is a registered trademark of Gartner, Inc. and its affiliates.</a:t>
            </a:r>
          </a:p>
        </p:txBody>
      </p:sp>
      <p:sp>
        <p:nvSpPr>
          <p:cNvPr id="8" name="Footnote Notice" hidden="1"/>
          <p:cNvSpPr/>
          <p:nvPr userDrawn="1"/>
        </p:nvSpPr>
        <p:spPr>
          <a:xfrm>
            <a:off x="2940424" y="5279208"/>
            <a:ext cx="6311152" cy="1015663"/>
          </a:xfrm>
          <a:prstGeom prst="rect">
            <a:avLst/>
          </a:prstGeom>
          <a:solidFill>
            <a:srgbClr val="FF0000"/>
          </a:solidFill>
          <a:ln w="12700">
            <a:solidFill>
              <a:srgbClr val="FF0000"/>
            </a:solidFill>
          </a:ln>
        </p:spPr>
        <p:txBody>
          <a:bodyPr wrap="square">
            <a:spAutoFit/>
          </a:bodyPr>
          <a:lstStyle/>
          <a:p>
            <a:pPr marL="0" marR="0" indent="0" algn="l">
              <a:lnSpc>
                <a:spcPts val="1200"/>
              </a:lnSpc>
              <a:spcBef>
                <a:spcPts val="0"/>
              </a:spcBef>
              <a:spcAft>
                <a:spcPts val="0"/>
              </a:spcAft>
            </a:pPr>
            <a:r>
              <a:rPr lang="en-US" sz="1200" b="1">
                <a:solidFill>
                  <a:schemeClr val="bg1"/>
                </a:solidFill>
                <a:effectLst/>
                <a:latin typeface="+mn-lt"/>
                <a:ea typeface="Calibri" panose="020F0502020204030204" pitchFamily="34" charset="0"/>
              </a:rPr>
              <a:t>READ AND THEN DELETE THIS BOX</a:t>
            </a:r>
            <a:r>
              <a:rPr lang="en-US" sz="1200" b="1" baseline="0">
                <a:solidFill>
                  <a:schemeClr val="bg1"/>
                </a:solidFill>
                <a:effectLst/>
                <a:latin typeface="+mn-lt"/>
                <a:ea typeface="Calibri" panose="020F0502020204030204" pitchFamily="34" charset="0"/>
              </a:rPr>
              <a:t> | Go tot the VIEW tab, select “Slide Master”</a:t>
            </a:r>
            <a:endParaRPr lang="en-US" sz="1200" b="1">
              <a:solidFill>
                <a:schemeClr val="bg1"/>
              </a:solidFill>
              <a:effectLst/>
              <a:latin typeface="+mn-lt"/>
              <a:ea typeface="Calibri" panose="020F0502020204030204" pitchFamily="34" charset="0"/>
            </a:endParaRPr>
          </a:p>
          <a:p>
            <a:pPr marL="0" marR="0" indent="0" algn="l">
              <a:lnSpc>
                <a:spcPts val="1200"/>
              </a:lnSpc>
              <a:spcBef>
                <a:spcPts val="0"/>
              </a:spcBef>
              <a:spcAft>
                <a:spcPts val="0"/>
              </a:spcAft>
            </a:pPr>
            <a:r>
              <a:rPr lang="en-US" sz="1200" b="0">
                <a:solidFill>
                  <a:schemeClr val="bg1"/>
                </a:solidFill>
                <a:effectLst/>
                <a:latin typeface="+mn-lt"/>
                <a:ea typeface="Calibri" panose="020F0502020204030204" pitchFamily="34" charset="0"/>
              </a:rPr>
              <a:t>To comply with the Information Classification Policy, all employees must modify the footer information for all documents containing Confidential, Restricted or Public Information. Click in the Footer and enter the version, the date the file was last modified, and the appropriate classification—INTERNAL or RESTRICTED. For presentations containing only Public Information, delete everything below the copyright line.</a:t>
            </a:r>
          </a:p>
        </p:txBody>
      </p:sp>
      <p:sp>
        <p:nvSpPr>
          <p:cNvPr id="9" name="TextBox 8"/>
          <p:cNvSpPr txBox="1"/>
          <p:nvPr userDrawn="1"/>
        </p:nvSpPr>
        <p:spPr>
          <a:xfrm>
            <a:off x="692741" y="6297997"/>
            <a:ext cx="2314812"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r>
              <a:rPr lang="en-US" sz="700" b="1" kern="1200">
                <a:solidFill>
                  <a:srgbClr val="979D9D"/>
                </a:solidFill>
                <a:latin typeface="+mn-lt"/>
                <a:ea typeface="+mn-ea"/>
                <a:cs typeface="+mn-cs"/>
              </a:rPr>
              <a:t>INTERNAL or RESTRICTED</a:t>
            </a:r>
          </a:p>
        </p:txBody>
      </p:sp>
    </p:spTree>
    <p:extLst>
      <p:ext uri="{BB962C8B-B14F-4D97-AF65-F5344CB8AC3E}">
        <p14:creationId xmlns:p14="http://schemas.microsoft.com/office/powerpoint/2010/main" val="520007369"/>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42" r:id="rId5"/>
    <p:sldLayoutId id="2147483843" r:id="rId6"/>
    <p:sldLayoutId id="2147483844" r:id="rId7"/>
    <p:sldLayoutId id="2147483845" r:id="rId8"/>
    <p:sldLayoutId id="2147483846" r:id="rId9"/>
    <p:sldLayoutId id="2147483847" r:id="rId10"/>
    <p:sldLayoutId id="2147483848" r:id="rId11"/>
    <p:sldLayoutId id="2147483849" r:id="rId12"/>
    <p:sldLayoutId id="2147483850" r:id="rId13"/>
    <p:sldLayoutId id="2147483851" r:id="rId14"/>
    <p:sldLayoutId id="2147483852" r:id="rId15"/>
    <p:sldLayoutId id="2147483853" r:id="rId16"/>
  </p:sldLayoutIdLst>
  <p:hf sldNum="0" hdr="0" ftr="0" dt="0"/>
  <p:txStyles>
    <p:titleStyle>
      <a:lvl1pPr algn="l" defTabSz="914400" rtl="0" eaLnBrk="1" latinLnBrk="0" hangingPunct="1">
        <a:lnSpc>
          <a:spcPct val="90000"/>
        </a:lnSpc>
        <a:spcBef>
          <a:spcPct val="0"/>
        </a:spcBef>
        <a:spcAft>
          <a:spcPts val="1200"/>
        </a:spcAft>
        <a:buNone/>
        <a:defRPr sz="32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Clr>
          <a:schemeClr val="tx2"/>
        </a:buClr>
        <a:buSzPct val="90000"/>
        <a:buFont typeface="Wingdings" panose="05000000000000000000" pitchFamily="2" charset="2"/>
        <a:buChar char="§"/>
        <a:defRPr sz="2400" kern="1200">
          <a:solidFill>
            <a:schemeClr val="tx1"/>
          </a:solidFill>
          <a:latin typeface="+mn-lt"/>
          <a:ea typeface="+mn-ea"/>
          <a:cs typeface="+mn-cs"/>
        </a:defRPr>
      </a:lvl1pPr>
      <a:lvl2pPr marL="548640" indent="-228600" algn="l" defTabSz="914400" rtl="0" eaLnBrk="1" latinLnBrk="0" hangingPunct="1">
        <a:lnSpc>
          <a:spcPct val="100000"/>
        </a:lnSpc>
        <a:spcBef>
          <a:spcPts val="0"/>
        </a:spcBef>
        <a:spcAft>
          <a:spcPts val="1200"/>
        </a:spcAft>
        <a:buSzPct val="90000"/>
        <a:buFont typeface="Arial" panose="020B0604020202020204" pitchFamily="34" charset="0"/>
        <a:buChar char="–"/>
        <a:defRPr sz="2400" kern="1200">
          <a:solidFill>
            <a:schemeClr val="tx1"/>
          </a:solidFill>
          <a:latin typeface="+mn-lt"/>
          <a:ea typeface="+mn-ea"/>
          <a:cs typeface="+mn-cs"/>
        </a:defRPr>
      </a:lvl2pPr>
      <a:lvl3pPr marL="777240" indent="-228600" algn="l" defTabSz="914400" rtl="0" eaLnBrk="1" latinLnBrk="0" hangingPunct="1">
        <a:lnSpc>
          <a:spcPct val="100000"/>
        </a:lnSpc>
        <a:spcBef>
          <a:spcPts val="0"/>
        </a:spcBef>
        <a:spcAft>
          <a:spcPts val="1200"/>
        </a:spcAft>
        <a:buSzPct val="90000"/>
        <a:buFont typeface="Wingdings" panose="05000000000000000000" pitchFamily="2" charset="2"/>
        <a:buChar char="§"/>
        <a:defRPr sz="2400" kern="1200">
          <a:solidFill>
            <a:schemeClr val="tx1"/>
          </a:solidFill>
          <a:latin typeface="+mn-lt"/>
          <a:ea typeface="+mn-ea"/>
          <a:cs typeface="+mn-cs"/>
        </a:defRPr>
      </a:lvl3pPr>
      <a:lvl4pPr marL="1051560" indent="-228600" algn="l" defTabSz="914400" rtl="0" eaLnBrk="1" latinLnBrk="0" hangingPunct="1">
        <a:lnSpc>
          <a:spcPct val="100000"/>
        </a:lnSpc>
        <a:spcBef>
          <a:spcPts val="0"/>
        </a:spcBef>
        <a:spcAft>
          <a:spcPts val="1200"/>
        </a:spcAft>
        <a:buSzPct val="90000"/>
        <a:buFont typeface="Arial" panose="020B0604020202020204" pitchFamily="34" charset="0"/>
        <a:buChar char="–"/>
        <a:defRPr sz="2400" kern="1200">
          <a:solidFill>
            <a:schemeClr val="tx1"/>
          </a:solidFill>
          <a:latin typeface="+mn-lt"/>
          <a:ea typeface="+mn-ea"/>
          <a:cs typeface="+mn-cs"/>
        </a:defRPr>
      </a:lvl4pPr>
      <a:lvl5pPr marL="1280160" indent="-228600" algn="l" defTabSz="914400" rtl="0" eaLnBrk="1" latinLnBrk="0" hangingPunct="1">
        <a:lnSpc>
          <a:spcPct val="100000"/>
        </a:lnSpc>
        <a:spcBef>
          <a:spcPts val="0"/>
        </a:spcBef>
        <a:spcAft>
          <a:spcPts val="1200"/>
        </a:spcAft>
        <a:buSzPct val="90000"/>
        <a:buFont typeface="Wingdings" panose="05000000000000000000" pitchFamily="2" charset="2"/>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A4A3A4"/>
          </p15:clr>
        </p15:guide>
        <p15:guide id="2" pos="288">
          <p15:clr>
            <a:srgbClr val="5ACBF0"/>
          </p15:clr>
        </p15:guide>
        <p15:guide id="3" orient="horz" pos="2160">
          <p15:clr>
            <a:srgbClr val="A4A3A4"/>
          </p15:clr>
        </p15:guide>
        <p15:guide id="4" orient="horz" pos="231">
          <p15:clr>
            <a:srgbClr val="5ACBF0"/>
          </p15:clr>
        </p15:guide>
        <p15:guide id="5" pos="7391">
          <p15:clr>
            <a:srgbClr val="5ACBF0"/>
          </p15:clr>
        </p15:guide>
        <p15:guide id="6" orient="horz" pos="3772">
          <p15:clr>
            <a:srgbClr val="FBAE40"/>
          </p15:clr>
        </p15:guide>
        <p15:guide id="7" orient="horz" pos="4110">
          <p15:clr>
            <a:srgbClr val="5ACBF0"/>
          </p15:clr>
        </p15:guide>
        <p15:guide id="8" orient="horz" pos="537">
          <p15:clr>
            <a:srgbClr val="FDE53C"/>
          </p15:clr>
        </p15:guide>
        <p15:guide id="9" orient="horz" pos="846">
          <p15:clr>
            <a:srgbClr val="FDE53C"/>
          </p15:clr>
        </p15:guide>
        <p15:guide id="10" orient="horz" pos="962">
          <p15:clr>
            <a:srgbClr val="5ACBF0"/>
          </p15:clr>
        </p15:guide>
        <p15:guide id="11" orient="horz" pos="4002">
          <p15:clr>
            <a:srgbClr val="5ACBF0"/>
          </p15:clr>
        </p15:guide>
        <p15:guide id="12" pos="3752">
          <p15:clr>
            <a:srgbClr val="5ACBF0"/>
          </p15:clr>
        </p15:guide>
        <p15:guide id="13" pos="3927">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2"/>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FC046B8-B266-E440-9398-2B473CEE61CB}"/>
              </a:ext>
            </a:extLst>
          </p:cNvPr>
          <p:cNvGraphicFramePr>
            <a:graphicFrameLocks noChangeAspect="1"/>
          </p:cNvGraphicFramePr>
          <p:nvPr userDrawn="1">
            <p:custDataLst>
              <p:tags r:id="rId18"/>
            </p:custDataLst>
            <p:extLst>
              <p:ext uri="{D42A27DB-BD31-4B8C-83A1-F6EECF244321}">
                <p14:modId xmlns:p14="http://schemas.microsoft.com/office/powerpoint/2010/main" val="351961187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19" imgW="7772400" imgH="10058400" progId="TCLayout.ActiveDocument.1">
                  <p:embed/>
                </p:oleObj>
              </mc:Choice>
              <mc:Fallback>
                <p:oleObj name="think-cell Slide" r:id="rId19" imgW="7772400" imgH="10058400" progId="TCLayout.ActiveDocument.1">
                  <p:embed/>
                  <p:pic>
                    <p:nvPicPr>
                      <p:cNvPr id="5" name="Object 4" hidden="1">
                        <a:extLst>
                          <a:ext uri="{FF2B5EF4-FFF2-40B4-BE49-F238E27FC236}">
                            <a16:creationId xmlns:a16="http://schemas.microsoft.com/office/drawing/2014/main" id="{CFC046B8-B266-E440-9398-2B473CEE61CB}"/>
                          </a:ext>
                        </a:extLst>
                      </p:cNvPr>
                      <p:cNvPicPr/>
                      <p:nvPr/>
                    </p:nvPicPr>
                    <p:blipFill>
                      <a:blip r:embed="rId20"/>
                      <a:stretch>
                        <a:fillRect/>
                      </a:stretch>
                    </p:blipFill>
                    <p:spPr>
                      <a:xfrm>
                        <a:off x="1588" y="1588"/>
                        <a:ext cx="1227" cy="1588"/>
                      </a:xfrm>
                      <a:prstGeom prst="rect">
                        <a:avLst/>
                      </a:prstGeom>
                    </p:spPr>
                  </p:pic>
                </p:oleObj>
              </mc:Fallback>
            </mc:AlternateContent>
          </a:graphicData>
        </a:graphic>
      </p:graphicFrame>
      <p:sp>
        <p:nvSpPr>
          <p:cNvPr id="2" name="Title Placeholder 1"/>
          <p:cNvSpPr>
            <a:spLocks noGrp="1"/>
          </p:cNvSpPr>
          <p:nvPr>
            <p:ph type="title"/>
          </p:nvPr>
        </p:nvSpPr>
        <p:spPr>
          <a:xfrm>
            <a:off x="457200" y="366713"/>
            <a:ext cx="11276013" cy="443198"/>
          </a:xfrm>
          <a:prstGeom prst="rect">
            <a:avLst/>
          </a:prstGeom>
        </p:spPr>
        <p:txBody>
          <a:bodyPr vert="horz" wrap="square"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457200" y="1527175"/>
            <a:ext cx="11276013" cy="446087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Gartner Logo"/>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10452994" y="6241458"/>
            <a:ext cx="1280218" cy="292850"/>
          </a:xfrm>
          <a:prstGeom prst="rect">
            <a:avLst/>
          </a:prstGeom>
        </p:spPr>
      </p:pic>
      <p:sp>
        <p:nvSpPr>
          <p:cNvPr id="15" name="Original Legal Copy" hidden="1"/>
          <p:cNvSpPr txBox="1"/>
          <p:nvPr userDrawn="1"/>
        </p:nvSpPr>
        <p:spPr>
          <a:xfrm>
            <a:off x="457201" y="6335373"/>
            <a:ext cx="7869114" cy="215444"/>
          </a:xfrm>
          <a:prstGeom prst="rect">
            <a:avLst/>
          </a:prstGeom>
          <a:noFill/>
        </p:spPr>
        <p:txBody>
          <a:bodyPr wrap="square" lIns="0" tIns="0" rIns="0" bIns="0" rtlCol="0" anchor="b" anchorCtr="0">
            <a:spAutoFit/>
          </a:bodyPr>
          <a:lstStyle/>
          <a:p>
            <a:pPr marL="228600" indent="-228600" algn="l">
              <a:tabLst>
                <a:tab pos="228600" algn="l"/>
              </a:tabLst>
            </a:pPr>
            <a:fld id="{1CE9EA8B-DBE7-492B-893F-AD13AC039ED7}" type="slidenum">
              <a:rPr lang="en-US" sz="700" smtClean="0">
                <a:solidFill>
                  <a:srgbClr val="6E7878"/>
                </a:solidFill>
              </a:rPr>
              <a:pPr marL="228600" indent="-228600" algn="l">
                <a:tabLst>
                  <a:tab pos="228600" algn="l"/>
                </a:tabLst>
              </a:pPr>
              <a:t>‹#›</a:t>
            </a:fld>
            <a:r>
              <a:rPr lang="en-US" sz="700">
                <a:solidFill>
                  <a:srgbClr val="6E7878"/>
                </a:solidFill>
              </a:rPr>
              <a:t>	© 2018 Gartner, Inc. and/or its affiliates. All rights reserved. Gartner is a registered trademark of Gartner, Inc. and its affiliates. Version 8.2  Last updated 29 June 2018</a:t>
            </a:r>
          </a:p>
          <a:p>
            <a:pPr algn="l">
              <a:tabLst>
                <a:tab pos="228600" algn="l"/>
              </a:tabLst>
            </a:pPr>
            <a:r>
              <a:rPr lang="en-US" sz="700">
                <a:solidFill>
                  <a:srgbClr val="6E7878"/>
                </a:solidFill>
              </a:rPr>
              <a:t>	</a:t>
            </a:r>
            <a:r>
              <a:rPr lang="en-US" sz="700" b="1">
                <a:solidFill>
                  <a:srgbClr val="6E7878"/>
                </a:solidFill>
              </a:rPr>
              <a:t>INTERNAL — FOR INTERNAL USE ONLY</a:t>
            </a:r>
          </a:p>
        </p:txBody>
      </p:sp>
      <p:sp>
        <p:nvSpPr>
          <p:cNvPr id="10" name="TextBox 9"/>
          <p:cNvSpPr txBox="1"/>
          <p:nvPr userDrawn="1"/>
        </p:nvSpPr>
        <p:spPr>
          <a:xfrm>
            <a:off x="457201" y="6439286"/>
            <a:ext cx="7181849"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fld id="{1CE9EA8B-DBE7-492B-893F-AD13AC039ED7}" type="slidenum">
              <a:rPr lang="en-US" sz="700" smtClean="0">
                <a:solidFill>
                  <a:srgbClr val="979D9D"/>
                </a:solidFill>
              </a:rPr>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t>‹#›</a:t>
            </a:fld>
            <a:r>
              <a:rPr lang="en-US" sz="700">
                <a:solidFill>
                  <a:srgbClr val="979D9D"/>
                </a:solidFill>
              </a:rPr>
              <a:t>	© 2024 Gartner, Inc. and/or its affiliates. All rights reserved. Gartner is a registered trademark of Gartner, Inc. and its affiliates.</a:t>
            </a:r>
          </a:p>
        </p:txBody>
      </p:sp>
      <p:sp>
        <p:nvSpPr>
          <p:cNvPr id="8" name="Footnote Notice" hidden="1"/>
          <p:cNvSpPr/>
          <p:nvPr userDrawn="1"/>
        </p:nvSpPr>
        <p:spPr>
          <a:xfrm>
            <a:off x="2940424" y="5279208"/>
            <a:ext cx="6311152" cy="1015663"/>
          </a:xfrm>
          <a:prstGeom prst="rect">
            <a:avLst/>
          </a:prstGeom>
          <a:solidFill>
            <a:srgbClr val="FF0000"/>
          </a:solidFill>
          <a:ln w="12700">
            <a:solidFill>
              <a:srgbClr val="FF0000"/>
            </a:solidFill>
          </a:ln>
        </p:spPr>
        <p:txBody>
          <a:bodyPr wrap="square">
            <a:spAutoFit/>
          </a:bodyPr>
          <a:lstStyle/>
          <a:p>
            <a:pPr marL="0" marR="0" indent="0" algn="l">
              <a:lnSpc>
                <a:spcPts val="1200"/>
              </a:lnSpc>
              <a:spcBef>
                <a:spcPts val="0"/>
              </a:spcBef>
              <a:spcAft>
                <a:spcPts val="0"/>
              </a:spcAft>
            </a:pPr>
            <a:r>
              <a:rPr lang="en-US" sz="1200" b="1">
                <a:solidFill>
                  <a:schemeClr val="tx1"/>
                </a:solidFill>
                <a:effectLst/>
                <a:latin typeface="+mn-lt"/>
                <a:ea typeface="Calibri" panose="020F0502020204030204" pitchFamily="34" charset="0"/>
              </a:rPr>
              <a:t>READ AND THEN DELETE THIS BOX</a:t>
            </a:r>
            <a:r>
              <a:rPr lang="en-US" sz="1200" b="1" baseline="0">
                <a:solidFill>
                  <a:schemeClr val="tx1"/>
                </a:solidFill>
                <a:effectLst/>
                <a:latin typeface="+mn-lt"/>
                <a:ea typeface="Calibri" panose="020F0502020204030204" pitchFamily="34" charset="0"/>
              </a:rPr>
              <a:t> | Go tot the VIEW tab, select “Slide Master”</a:t>
            </a:r>
            <a:endParaRPr lang="en-US" sz="1200" b="1">
              <a:solidFill>
                <a:schemeClr val="tx1"/>
              </a:solidFill>
              <a:effectLst/>
              <a:latin typeface="+mn-lt"/>
              <a:ea typeface="Calibri" panose="020F0502020204030204" pitchFamily="34" charset="0"/>
            </a:endParaRPr>
          </a:p>
          <a:p>
            <a:pPr marL="0" marR="0" indent="0" algn="l">
              <a:lnSpc>
                <a:spcPts val="1200"/>
              </a:lnSpc>
              <a:spcBef>
                <a:spcPts val="0"/>
              </a:spcBef>
              <a:spcAft>
                <a:spcPts val="0"/>
              </a:spcAft>
            </a:pPr>
            <a:r>
              <a:rPr lang="en-US" sz="1200" b="0">
                <a:solidFill>
                  <a:schemeClr val="tx1"/>
                </a:solidFill>
                <a:effectLst/>
                <a:latin typeface="+mn-lt"/>
                <a:ea typeface="Calibri" panose="020F0502020204030204" pitchFamily="34" charset="0"/>
              </a:rPr>
              <a:t>To comply with the Information Classification Policy, all employees must modify the footer information for all documents containing Confidential, Restricted or Public Information. Click in the Footer and enter the version, the date the file was last modified, and the appropriate classification—INTERNAL or RESTRICTED. For presentations containing only Public Information, delete everything below the copyright line.</a:t>
            </a:r>
          </a:p>
        </p:txBody>
      </p:sp>
      <p:sp>
        <p:nvSpPr>
          <p:cNvPr id="9" name="TextBox 8"/>
          <p:cNvSpPr txBox="1"/>
          <p:nvPr userDrawn="1"/>
        </p:nvSpPr>
        <p:spPr>
          <a:xfrm>
            <a:off x="692741" y="6297997"/>
            <a:ext cx="2314812"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r>
              <a:rPr lang="en-US" sz="700" b="1" kern="1200">
                <a:solidFill>
                  <a:srgbClr val="979D9D"/>
                </a:solidFill>
                <a:latin typeface="+mn-lt"/>
                <a:ea typeface="+mn-ea"/>
                <a:cs typeface="+mn-cs"/>
              </a:rPr>
              <a:t>INTERNAL or RESTRICTED</a:t>
            </a:r>
          </a:p>
        </p:txBody>
      </p:sp>
    </p:spTree>
    <p:extLst>
      <p:ext uri="{BB962C8B-B14F-4D97-AF65-F5344CB8AC3E}">
        <p14:creationId xmlns:p14="http://schemas.microsoft.com/office/powerpoint/2010/main" val="3809325339"/>
      </p:ext>
    </p:extLst>
  </p:cSld>
  <p:clrMap bg1="dk1" tx1="lt1" bg2="dk2" tx2="lt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 id="2147483872" r:id="rId14"/>
    <p:sldLayoutId id="2147483873" r:id="rId15"/>
    <p:sldLayoutId id="2147483874" r:id="rId16"/>
  </p:sldLayoutIdLst>
  <p:hf sldNum="0" hdr="0" ftr="0" dt="0"/>
  <p:txStyles>
    <p:titleStyle>
      <a:lvl1pPr algn="l" defTabSz="914400" rtl="0" eaLnBrk="1" latinLnBrk="0" hangingPunct="1">
        <a:lnSpc>
          <a:spcPct val="90000"/>
        </a:lnSpc>
        <a:spcBef>
          <a:spcPct val="0"/>
        </a:spcBef>
        <a:spcAft>
          <a:spcPts val="1200"/>
        </a:spcAft>
        <a:buNone/>
        <a:defRPr sz="32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Clr>
          <a:schemeClr val="tx2"/>
        </a:buClr>
        <a:buSzPct val="90000"/>
        <a:buFont typeface="Wingdings" panose="05000000000000000000" pitchFamily="2" charset="2"/>
        <a:buChar char="§"/>
        <a:defRPr sz="2400" kern="1200">
          <a:solidFill>
            <a:schemeClr val="tx1"/>
          </a:solidFill>
          <a:latin typeface="+mn-lt"/>
          <a:ea typeface="+mn-ea"/>
          <a:cs typeface="+mn-cs"/>
        </a:defRPr>
      </a:lvl1pPr>
      <a:lvl2pPr marL="548640" indent="-228600" algn="l" defTabSz="914400" rtl="0" eaLnBrk="1" latinLnBrk="0" hangingPunct="1">
        <a:lnSpc>
          <a:spcPct val="100000"/>
        </a:lnSpc>
        <a:spcBef>
          <a:spcPts val="0"/>
        </a:spcBef>
        <a:spcAft>
          <a:spcPts val="1200"/>
        </a:spcAft>
        <a:buSzPct val="90000"/>
        <a:buFont typeface="Arial" panose="020B0604020202020204" pitchFamily="34" charset="0"/>
        <a:buChar char="–"/>
        <a:defRPr sz="2400" kern="1200">
          <a:solidFill>
            <a:schemeClr val="tx1"/>
          </a:solidFill>
          <a:latin typeface="+mn-lt"/>
          <a:ea typeface="+mn-ea"/>
          <a:cs typeface="+mn-cs"/>
        </a:defRPr>
      </a:lvl2pPr>
      <a:lvl3pPr marL="777240" indent="-228600" algn="l" defTabSz="914400" rtl="0" eaLnBrk="1" latinLnBrk="0" hangingPunct="1">
        <a:lnSpc>
          <a:spcPct val="100000"/>
        </a:lnSpc>
        <a:spcBef>
          <a:spcPts val="0"/>
        </a:spcBef>
        <a:spcAft>
          <a:spcPts val="1200"/>
        </a:spcAft>
        <a:buSzPct val="90000"/>
        <a:buFont typeface="Wingdings" panose="05000000000000000000" pitchFamily="2" charset="2"/>
        <a:buChar char="§"/>
        <a:defRPr sz="2400" kern="1200">
          <a:solidFill>
            <a:schemeClr val="tx1"/>
          </a:solidFill>
          <a:latin typeface="+mn-lt"/>
          <a:ea typeface="+mn-ea"/>
          <a:cs typeface="+mn-cs"/>
        </a:defRPr>
      </a:lvl3pPr>
      <a:lvl4pPr marL="1051560" indent="-228600" algn="l" defTabSz="914400" rtl="0" eaLnBrk="1" latinLnBrk="0" hangingPunct="1">
        <a:lnSpc>
          <a:spcPct val="100000"/>
        </a:lnSpc>
        <a:spcBef>
          <a:spcPts val="0"/>
        </a:spcBef>
        <a:spcAft>
          <a:spcPts val="1200"/>
        </a:spcAft>
        <a:buSzPct val="90000"/>
        <a:buFont typeface="Arial" panose="020B0604020202020204" pitchFamily="34" charset="0"/>
        <a:buChar char="–"/>
        <a:defRPr sz="2400" kern="1200">
          <a:solidFill>
            <a:schemeClr val="tx1"/>
          </a:solidFill>
          <a:latin typeface="+mn-lt"/>
          <a:ea typeface="+mn-ea"/>
          <a:cs typeface="+mn-cs"/>
        </a:defRPr>
      </a:lvl4pPr>
      <a:lvl5pPr marL="1280160" indent="-228600" algn="l" defTabSz="914400" rtl="0" eaLnBrk="1" latinLnBrk="0" hangingPunct="1">
        <a:lnSpc>
          <a:spcPct val="100000"/>
        </a:lnSpc>
        <a:spcBef>
          <a:spcPts val="0"/>
        </a:spcBef>
        <a:spcAft>
          <a:spcPts val="1200"/>
        </a:spcAft>
        <a:buSzPct val="90000"/>
        <a:buFont typeface="Wingdings" panose="05000000000000000000" pitchFamily="2" charset="2"/>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A4A3A4"/>
          </p15:clr>
        </p15:guide>
        <p15:guide id="2" pos="288">
          <p15:clr>
            <a:srgbClr val="5ACBF0"/>
          </p15:clr>
        </p15:guide>
        <p15:guide id="3" orient="horz" pos="2160">
          <p15:clr>
            <a:srgbClr val="A4A3A4"/>
          </p15:clr>
        </p15:guide>
        <p15:guide id="4" orient="horz" pos="231">
          <p15:clr>
            <a:srgbClr val="5ACBF0"/>
          </p15:clr>
        </p15:guide>
        <p15:guide id="5" pos="7391">
          <p15:clr>
            <a:srgbClr val="5ACBF0"/>
          </p15:clr>
        </p15:guide>
        <p15:guide id="6" orient="horz" pos="3772">
          <p15:clr>
            <a:srgbClr val="FBAE40"/>
          </p15:clr>
        </p15:guide>
        <p15:guide id="7" orient="horz" pos="4110">
          <p15:clr>
            <a:srgbClr val="5ACBF0"/>
          </p15:clr>
        </p15:guide>
        <p15:guide id="8" orient="horz" pos="537">
          <p15:clr>
            <a:srgbClr val="FDE53C"/>
          </p15:clr>
        </p15:guide>
        <p15:guide id="9" orient="horz" pos="846">
          <p15:clr>
            <a:srgbClr val="FDE53C"/>
          </p15:clr>
        </p15:guide>
        <p15:guide id="10" orient="horz" pos="962">
          <p15:clr>
            <a:srgbClr val="5ACBF0"/>
          </p15:clr>
        </p15:guide>
        <p15:guide id="11" orient="horz" pos="4002">
          <p15:clr>
            <a:srgbClr val="5ACBF0"/>
          </p15:clr>
        </p15:guide>
        <p15:guide id="12" pos="3752">
          <p15:clr>
            <a:srgbClr val="5ACBF0"/>
          </p15:clr>
        </p15:guide>
        <p15:guide id="13" pos="3927">
          <p15:clr>
            <a:srgbClr val="5ACBF0"/>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248" name="Rectangle 224" hidden="1"/>
          <p:cNvGraphicFramePr>
            <a:graphicFrameLocks/>
          </p:cNvGraphicFramePr>
          <p:nvPr>
            <p:custDataLst>
              <p:tags r:id="rId10"/>
            </p:custDataLst>
            <p:extLst>
              <p:ext uri="{D42A27DB-BD31-4B8C-83A1-F6EECF244321}">
                <p14:modId xmlns:p14="http://schemas.microsoft.com/office/powerpoint/2010/main" val="3876399353"/>
              </p:ext>
            </p:extLst>
          </p:nvPr>
        </p:nvGraphicFramePr>
        <p:xfrm>
          <a:off x="1" y="0"/>
          <a:ext cx="211667" cy="158750"/>
        </p:xfrm>
        <a:graphic>
          <a:graphicData uri="http://schemas.openxmlformats.org/presentationml/2006/ole">
            <mc:AlternateContent xmlns:mc="http://schemas.openxmlformats.org/markup-compatibility/2006">
              <mc:Choice xmlns:v="urn:schemas-microsoft-com:vml" Requires="v">
                <p:oleObj name="think-cell Slide" r:id="rId11" imgW="0" imgH="0" progId="TCLayout.ActiveDocument.1">
                  <p:embed/>
                </p:oleObj>
              </mc:Choice>
              <mc:Fallback>
                <p:oleObj name="think-cell Slide" r:id="rId11" imgW="0" imgH="0" progId="TCLayout.ActiveDocument.1">
                  <p:embed/>
                  <p:pic>
                    <p:nvPicPr>
                      <p:cNvPr id="1248" name="Rectangle 224"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5" name="Rectangle 11"/>
          <p:cNvSpPr>
            <a:spLocks noGrp="1" noChangeArrowheads="1"/>
          </p:cNvSpPr>
          <p:nvPr>
            <p:ph type="title"/>
          </p:nvPr>
        </p:nvSpPr>
        <p:spPr bwMode="gray">
          <a:xfrm>
            <a:off x="465017" y="428480"/>
            <a:ext cx="11254152" cy="534797"/>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noProof="0"/>
              <a:t>Click to edit title</a:t>
            </a:r>
          </a:p>
        </p:txBody>
      </p:sp>
      <p:cxnSp>
        <p:nvCxnSpPr>
          <p:cNvPr id="25" name="Straight Connector 24"/>
          <p:cNvCxnSpPr/>
          <p:nvPr/>
        </p:nvCxnSpPr>
        <p:spPr bwMode="gray">
          <a:xfrm>
            <a:off x="465018" y="1033272"/>
            <a:ext cx="11254153" cy="1588"/>
          </a:xfrm>
          <a:prstGeom prst="line">
            <a:avLst/>
          </a:prstGeom>
          <a:noFill/>
          <a:ln w="12700">
            <a:solidFill>
              <a:schemeClr val="accent1"/>
            </a:solidFill>
            <a:round/>
            <a:headEnd type="none" w="lg" len="lg"/>
            <a:tailEnd type="none" w="lg" len="lg"/>
          </a:ln>
          <a:effectLst/>
        </p:spPr>
      </p:cxnSp>
      <p:sp>
        <p:nvSpPr>
          <p:cNvPr id="3" name="Text Placeholder 2"/>
          <p:cNvSpPr>
            <a:spLocks noGrp="1"/>
          </p:cNvSpPr>
          <p:nvPr>
            <p:ph type="body" idx="1"/>
          </p:nvPr>
        </p:nvSpPr>
        <p:spPr>
          <a:xfrm>
            <a:off x="465017" y="1412876"/>
            <a:ext cx="11254153" cy="4537074"/>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Box 5"/>
          <p:cNvSpPr txBox="1">
            <a:spLocks noChangeArrowheads="1"/>
          </p:cNvSpPr>
          <p:nvPr userDrawn="1"/>
        </p:nvSpPr>
        <p:spPr bwMode="auto">
          <a:xfrm>
            <a:off x="482484" y="6530981"/>
            <a:ext cx="5677877" cy="98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nchorCtr="0">
            <a:noAutofit/>
          </a:bodyPr>
          <a:lstStyle>
            <a:lvl1pPr algn="ctr" eaLnBrk="0" hangingPunct="0">
              <a:lnSpc>
                <a:spcPct val="90000"/>
              </a:lnSpc>
              <a:spcBef>
                <a:spcPct val="30000"/>
              </a:spcBef>
              <a:spcAft>
                <a:spcPct val="10000"/>
              </a:spcAft>
              <a:defRPr sz="2400">
                <a:solidFill>
                  <a:schemeClr val="tx1"/>
                </a:solidFill>
                <a:latin typeface="Arial" charset="0"/>
                <a:ea typeface="ＭＳ Ｐゴシック" charset="0"/>
                <a:cs typeface="Arial Unicode MS" charset="0"/>
              </a:defRPr>
            </a:lvl1pPr>
            <a:lvl2pPr marL="742950" indent="-285750" algn="ctr" eaLnBrk="0" hangingPunct="0">
              <a:lnSpc>
                <a:spcPct val="90000"/>
              </a:lnSpc>
              <a:spcBef>
                <a:spcPct val="30000"/>
              </a:spcBef>
              <a:spcAft>
                <a:spcPct val="10000"/>
              </a:spcAft>
              <a:defRPr sz="2400">
                <a:solidFill>
                  <a:schemeClr val="tx1"/>
                </a:solidFill>
                <a:latin typeface="Arial" charset="0"/>
                <a:ea typeface="Arial Unicode MS" charset="0"/>
                <a:cs typeface="Arial Unicode MS" charset="0"/>
              </a:defRPr>
            </a:lvl2pPr>
            <a:lvl3pPr marL="1143000" indent="-228600" algn="ctr" eaLnBrk="0" hangingPunct="0">
              <a:lnSpc>
                <a:spcPct val="90000"/>
              </a:lnSpc>
              <a:spcBef>
                <a:spcPct val="30000"/>
              </a:spcBef>
              <a:spcAft>
                <a:spcPct val="10000"/>
              </a:spcAft>
              <a:defRPr sz="2400">
                <a:solidFill>
                  <a:schemeClr val="tx1"/>
                </a:solidFill>
                <a:latin typeface="Arial" charset="0"/>
                <a:ea typeface="Arial Unicode MS" charset="0"/>
                <a:cs typeface="Arial Unicode MS" charset="0"/>
              </a:defRPr>
            </a:lvl3pPr>
            <a:lvl4pPr marL="1600200" indent="-228600" algn="ctr" eaLnBrk="0" hangingPunct="0">
              <a:lnSpc>
                <a:spcPct val="90000"/>
              </a:lnSpc>
              <a:spcBef>
                <a:spcPct val="30000"/>
              </a:spcBef>
              <a:spcAft>
                <a:spcPct val="10000"/>
              </a:spcAft>
              <a:defRPr sz="2400">
                <a:solidFill>
                  <a:schemeClr val="tx1"/>
                </a:solidFill>
                <a:latin typeface="Arial" charset="0"/>
                <a:ea typeface="Arial Unicode MS" charset="0"/>
                <a:cs typeface="Arial Unicode MS" charset="0"/>
              </a:defRPr>
            </a:lvl4pPr>
            <a:lvl5pPr marL="2057400" indent="-228600" algn="ctr" eaLnBrk="0" hangingPunct="0">
              <a:lnSpc>
                <a:spcPct val="90000"/>
              </a:lnSpc>
              <a:spcBef>
                <a:spcPct val="30000"/>
              </a:spcBef>
              <a:spcAft>
                <a:spcPct val="10000"/>
              </a:spcAft>
              <a:defRPr sz="2400">
                <a:solidFill>
                  <a:schemeClr val="tx1"/>
                </a:solidFill>
                <a:latin typeface="Arial" charset="0"/>
                <a:ea typeface="Arial Unicode MS" charset="0"/>
                <a:cs typeface="Arial Unicode MS" charset="0"/>
              </a:defRPr>
            </a:lvl5pPr>
            <a:lvl6pPr marL="2514600" indent="-228600" algn="ctr" eaLnBrk="0" fontAlgn="base" hangingPunct="0">
              <a:lnSpc>
                <a:spcPct val="90000"/>
              </a:lnSpc>
              <a:spcBef>
                <a:spcPct val="30000"/>
              </a:spcBef>
              <a:spcAft>
                <a:spcPct val="10000"/>
              </a:spcAft>
              <a:defRPr sz="2400">
                <a:solidFill>
                  <a:schemeClr val="tx1"/>
                </a:solidFill>
                <a:latin typeface="Arial" charset="0"/>
                <a:ea typeface="Arial Unicode MS" charset="0"/>
                <a:cs typeface="Arial Unicode MS" charset="0"/>
              </a:defRPr>
            </a:lvl6pPr>
            <a:lvl7pPr marL="2971800" indent="-228600" algn="ctr" eaLnBrk="0" fontAlgn="base" hangingPunct="0">
              <a:lnSpc>
                <a:spcPct val="90000"/>
              </a:lnSpc>
              <a:spcBef>
                <a:spcPct val="30000"/>
              </a:spcBef>
              <a:spcAft>
                <a:spcPct val="10000"/>
              </a:spcAft>
              <a:defRPr sz="2400">
                <a:solidFill>
                  <a:schemeClr val="tx1"/>
                </a:solidFill>
                <a:latin typeface="Arial" charset="0"/>
                <a:ea typeface="Arial Unicode MS" charset="0"/>
                <a:cs typeface="Arial Unicode MS" charset="0"/>
              </a:defRPr>
            </a:lvl7pPr>
            <a:lvl8pPr marL="3429000" indent="-228600" algn="ctr" eaLnBrk="0" fontAlgn="base" hangingPunct="0">
              <a:lnSpc>
                <a:spcPct val="90000"/>
              </a:lnSpc>
              <a:spcBef>
                <a:spcPct val="30000"/>
              </a:spcBef>
              <a:spcAft>
                <a:spcPct val="10000"/>
              </a:spcAft>
              <a:defRPr sz="2400">
                <a:solidFill>
                  <a:schemeClr val="tx1"/>
                </a:solidFill>
                <a:latin typeface="Arial" charset="0"/>
                <a:ea typeface="Arial Unicode MS" charset="0"/>
                <a:cs typeface="Arial Unicode MS" charset="0"/>
              </a:defRPr>
            </a:lvl8pPr>
            <a:lvl9pPr marL="3886200" indent="-228600" algn="ctr" eaLnBrk="0" fontAlgn="base" hangingPunct="0">
              <a:lnSpc>
                <a:spcPct val="90000"/>
              </a:lnSpc>
              <a:spcBef>
                <a:spcPct val="30000"/>
              </a:spcBef>
              <a:spcAft>
                <a:spcPct val="10000"/>
              </a:spcAft>
              <a:defRPr sz="2400">
                <a:solidFill>
                  <a:schemeClr val="tx1"/>
                </a:solidFill>
                <a:latin typeface="Arial" charset="0"/>
                <a:ea typeface="Arial Unicode MS" charset="0"/>
                <a:cs typeface="Arial Unicode MS" charset="0"/>
              </a:defRPr>
            </a:lvl9pPr>
          </a:lstStyle>
          <a:p>
            <a:pPr algn="l" fontAlgn="base">
              <a:spcBef>
                <a:spcPts val="555"/>
              </a:spcBef>
              <a:spcAft>
                <a:spcPts val="0"/>
              </a:spcAft>
              <a:buClr>
                <a:srgbClr val="00529B"/>
              </a:buClr>
              <a:buSzPct val="100000"/>
              <a:tabLst>
                <a:tab pos="211013" algn="l"/>
              </a:tabLst>
              <a:defRPr/>
            </a:pPr>
            <a:fld id="{EF6F4F67-0963-4E47-9111-245E41CF1778}" type="slidenum">
              <a:rPr lang="en-US" sz="647" kern="0" smtClean="0">
                <a:solidFill>
                  <a:srgbClr val="000000"/>
                </a:solidFill>
              </a:rPr>
              <a:pPr algn="l" fontAlgn="base">
                <a:spcBef>
                  <a:spcPts val="555"/>
                </a:spcBef>
                <a:spcAft>
                  <a:spcPts val="0"/>
                </a:spcAft>
                <a:buClr>
                  <a:srgbClr val="00529B"/>
                </a:buClr>
                <a:buSzPct val="100000"/>
                <a:tabLst>
                  <a:tab pos="211013" algn="l"/>
                </a:tabLst>
                <a:defRPr/>
              </a:pPr>
              <a:t>‹#›</a:t>
            </a:fld>
            <a:r>
              <a:rPr lang="en-US" sz="647" kern="0">
                <a:solidFill>
                  <a:srgbClr val="000000"/>
                </a:solidFill>
              </a:rPr>
              <a:t>	CONFIDENTIAL AND PROPRIETARY I © 2024 Gartner, Inc. and/or its affiliates. All rights reserved.</a:t>
            </a:r>
          </a:p>
        </p:txBody>
      </p:sp>
      <p:sp>
        <p:nvSpPr>
          <p:cNvPr id="2" name="TextBox 1"/>
          <p:cNvSpPr txBox="1"/>
          <p:nvPr userDrawn="1"/>
        </p:nvSpPr>
        <p:spPr>
          <a:xfrm>
            <a:off x="482484" y="6395808"/>
            <a:ext cx="5587867" cy="135173"/>
          </a:xfrm>
          <a:prstGeom prst="rect">
            <a:avLst/>
          </a:prstGeom>
        </p:spPr>
        <p:txBody>
          <a:bodyPr vert="horz" wrap="none" lIns="0" tIns="0" rIns="0" bIns="0" rtlCol="0">
            <a:noAutofit/>
          </a:bodyPr>
          <a:lstStyle/>
          <a:p>
            <a:pPr fontAlgn="base">
              <a:spcBef>
                <a:spcPct val="50000"/>
              </a:spcBef>
              <a:spcAft>
                <a:spcPct val="0"/>
              </a:spcAft>
            </a:pPr>
            <a:endParaRPr lang="en-US" sz="651">
              <a:solidFill>
                <a:srgbClr val="000000"/>
              </a:solidFill>
            </a:endParaRPr>
          </a:p>
        </p:txBody>
      </p:sp>
      <p:pic>
        <p:nvPicPr>
          <p:cNvPr id="12" name="Picture 11" descr="Gartner_Sm_Blu_CMYK.tif"/>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10392059" y="6071726"/>
            <a:ext cx="1527751" cy="783336"/>
          </a:xfrm>
          <a:prstGeom prst="rect">
            <a:avLst/>
          </a:prstGeom>
        </p:spPr>
      </p:pic>
    </p:spTree>
    <p:extLst>
      <p:ext uri="{BB962C8B-B14F-4D97-AF65-F5344CB8AC3E}">
        <p14:creationId xmlns:p14="http://schemas.microsoft.com/office/powerpoint/2010/main" val="322346467"/>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Lst>
  <p:txStyles>
    <p:titleStyle>
      <a:lvl1pPr algn="l" rtl="0" eaLnBrk="1" fontAlgn="base" hangingPunct="1">
        <a:spcBef>
          <a:spcPct val="0"/>
        </a:spcBef>
        <a:spcAft>
          <a:spcPct val="0"/>
        </a:spcAft>
        <a:defRPr b="0">
          <a:solidFill>
            <a:schemeClr val="accent1"/>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2pPr>
      <a:lvl3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3pPr>
      <a:lvl4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4pPr>
      <a:lvl5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5pPr>
      <a:lvl6pPr marL="422025"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6pPr>
      <a:lvl7pPr marL="844054"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7pPr>
      <a:lvl8pPr marL="1266079"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8pPr>
      <a:lvl9pPr marL="1688104"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9pPr>
    </p:titleStyle>
    <p:bodyStyle>
      <a:lvl1pPr marL="0" indent="0" algn="l" rtl="0" eaLnBrk="1" fontAlgn="base" hangingPunct="1">
        <a:lnSpc>
          <a:spcPct val="100000"/>
        </a:lnSpc>
        <a:spcBef>
          <a:spcPct val="31250"/>
        </a:spcBef>
        <a:spcAft>
          <a:spcPct val="0"/>
        </a:spcAft>
        <a:buClr>
          <a:schemeClr val="accent1"/>
        </a:buClr>
        <a:buSzPct val="100000"/>
        <a:buFontTx/>
        <a:buNone/>
        <a:defRPr lang="en-US" sz="1477" b="0" i="0" dirty="0" smtClean="0">
          <a:solidFill>
            <a:schemeClr val="tx1"/>
          </a:solidFill>
          <a:latin typeface="+mn-lt"/>
          <a:ea typeface="+mn-ea"/>
          <a:cs typeface="+mn-cs"/>
        </a:defRPr>
      </a:lvl1pPr>
      <a:lvl2pPr marL="166152" indent="-166152" algn="l" rtl="0" eaLnBrk="1" fontAlgn="base" hangingPunct="1">
        <a:lnSpc>
          <a:spcPct val="100000"/>
        </a:lnSpc>
        <a:spcBef>
          <a:spcPct val="31250"/>
        </a:spcBef>
        <a:spcAft>
          <a:spcPct val="0"/>
        </a:spcAft>
        <a:buClr>
          <a:schemeClr val="tx2"/>
        </a:buClr>
        <a:buSzPct val="100000"/>
        <a:buFont typeface="Wingdings" pitchFamily="2" charset="2"/>
        <a:buChar char="§"/>
        <a:defRPr lang="en-US" sz="1477" b="0" i="0" dirty="0" smtClean="0">
          <a:solidFill>
            <a:schemeClr val="tx1"/>
          </a:solidFill>
          <a:latin typeface="+mn-lt"/>
          <a:ea typeface="+mn-ea"/>
          <a:cs typeface="+mn-cs"/>
        </a:defRPr>
      </a:lvl2pPr>
      <a:lvl3pPr marL="332305" indent="-166152" algn="l" rtl="0" eaLnBrk="1" fontAlgn="base" hangingPunct="1">
        <a:lnSpc>
          <a:spcPct val="100000"/>
        </a:lnSpc>
        <a:spcBef>
          <a:spcPct val="31250"/>
        </a:spcBef>
        <a:spcAft>
          <a:spcPct val="0"/>
        </a:spcAft>
        <a:buClr>
          <a:schemeClr val="tx1"/>
        </a:buClr>
        <a:buSzPct val="100000"/>
        <a:buFont typeface="Arial" pitchFamily="34" charset="0"/>
        <a:buChar char="–"/>
        <a:defRPr lang="en-US" sz="1477" b="0" i="0" dirty="0" smtClean="0">
          <a:solidFill>
            <a:schemeClr val="tx1"/>
          </a:solidFill>
          <a:latin typeface="+mn-lt"/>
          <a:ea typeface="+mn-ea"/>
          <a:cs typeface="+mn-cs"/>
        </a:defRPr>
      </a:lvl3pPr>
      <a:lvl4pPr marL="498457" indent="-166152" algn="l" rtl="0" eaLnBrk="1" fontAlgn="base" hangingPunct="1">
        <a:lnSpc>
          <a:spcPct val="100000"/>
        </a:lnSpc>
        <a:spcBef>
          <a:spcPct val="31250"/>
        </a:spcBef>
        <a:spcAft>
          <a:spcPct val="0"/>
        </a:spcAft>
        <a:buClr>
          <a:schemeClr val="tx1"/>
        </a:buClr>
        <a:buSzPct val="100000"/>
        <a:buFont typeface="Arial" pitchFamily="34" charset="0"/>
        <a:buChar char="•"/>
        <a:defRPr lang="en-US" sz="1477" b="0" i="0" dirty="0" smtClean="0">
          <a:solidFill>
            <a:schemeClr val="tx1"/>
          </a:solidFill>
          <a:latin typeface="+mn-lt"/>
          <a:ea typeface="+mn-ea"/>
          <a:cs typeface="+mn-cs"/>
        </a:defRPr>
      </a:lvl4pPr>
      <a:lvl5pPr marL="664609" indent="-166152" algn="l" rtl="0" eaLnBrk="1" fontAlgn="base" hangingPunct="1">
        <a:lnSpc>
          <a:spcPct val="100000"/>
        </a:lnSpc>
        <a:spcBef>
          <a:spcPct val="31250"/>
        </a:spcBef>
        <a:spcAft>
          <a:spcPct val="0"/>
        </a:spcAft>
        <a:buClr>
          <a:schemeClr val="tx1"/>
        </a:buClr>
        <a:buSzPct val="100000"/>
        <a:buFont typeface="Arial" pitchFamily="34" charset="0"/>
        <a:buChar char="–"/>
        <a:defRPr lang="en-US" sz="1477" b="0" i="0" dirty="0">
          <a:solidFill>
            <a:schemeClr val="tx1"/>
          </a:solidFill>
          <a:latin typeface="+mn-lt"/>
          <a:ea typeface="+mn-ea"/>
          <a:cs typeface="+mn-cs"/>
        </a:defRPr>
      </a:lvl5pPr>
      <a:lvl6pPr marL="1850762" indent="-159727" algn="l" rtl="0" eaLnBrk="1" fontAlgn="base" hangingPunct="1">
        <a:spcBef>
          <a:spcPct val="30000"/>
        </a:spcBef>
        <a:spcAft>
          <a:spcPct val="10000"/>
        </a:spcAft>
        <a:buClr>
          <a:schemeClr val="tx1"/>
        </a:buClr>
        <a:buFont typeface="Times" pitchFamily="26" charset="0"/>
        <a:buChar char="•"/>
        <a:defRPr sz="1108">
          <a:solidFill>
            <a:schemeClr val="tx1"/>
          </a:solidFill>
          <a:latin typeface="+mn-lt"/>
          <a:ea typeface="+mn-ea"/>
          <a:cs typeface="+mn-cs"/>
        </a:defRPr>
      </a:lvl6pPr>
      <a:lvl7pPr marL="2272789" indent="-159727" algn="l" rtl="0" eaLnBrk="1" fontAlgn="base" hangingPunct="1">
        <a:spcBef>
          <a:spcPct val="30000"/>
        </a:spcBef>
        <a:spcAft>
          <a:spcPct val="10000"/>
        </a:spcAft>
        <a:buClr>
          <a:schemeClr val="tx1"/>
        </a:buClr>
        <a:buFont typeface="Times" pitchFamily="26" charset="0"/>
        <a:buChar char="•"/>
        <a:defRPr sz="1108">
          <a:solidFill>
            <a:schemeClr val="tx1"/>
          </a:solidFill>
          <a:latin typeface="+mn-lt"/>
          <a:ea typeface="+mn-ea"/>
          <a:cs typeface="+mn-cs"/>
        </a:defRPr>
      </a:lvl7pPr>
      <a:lvl8pPr marL="2694815" indent="-159727" algn="l" rtl="0" eaLnBrk="1" fontAlgn="base" hangingPunct="1">
        <a:spcBef>
          <a:spcPct val="30000"/>
        </a:spcBef>
        <a:spcAft>
          <a:spcPct val="10000"/>
        </a:spcAft>
        <a:buClr>
          <a:schemeClr val="tx1"/>
        </a:buClr>
        <a:buFont typeface="Times" pitchFamily="26" charset="0"/>
        <a:buChar char="•"/>
        <a:defRPr sz="1108">
          <a:solidFill>
            <a:schemeClr val="tx1"/>
          </a:solidFill>
          <a:latin typeface="+mn-lt"/>
          <a:ea typeface="+mn-ea"/>
          <a:cs typeface="+mn-cs"/>
        </a:defRPr>
      </a:lvl8pPr>
      <a:lvl9pPr marL="3116841" indent="-159727" algn="l" rtl="0" eaLnBrk="1" fontAlgn="base" hangingPunct="1">
        <a:spcBef>
          <a:spcPct val="30000"/>
        </a:spcBef>
        <a:spcAft>
          <a:spcPct val="10000"/>
        </a:spcAft>
        <a:buClr>
          <a:schemeClr val="tx1"/>
        </a:buClr>
        <a:buFont typeface="Times" pitchFamily="26" charset="0"/>
        <a:buChar char="•"/>
        <a:defRPr sz="1108">
          <a:solidFill>
            <a:schemeClr val="tx1"/>
          </a:solidFill>
          <a:latin typeface="+mn-lt"/>
          <a:ea typeface="+mn-ea"/>
          <a:cs typeface="+mn-cs"/>
        </a:defRPr>
      </a:lvl9pPr>
    </p:bodyStyle>
    <p:otherStyle>
      <a:defPPr>
        <a:defRPr lang="en-US"/>
      </a:defPPr>
      <a:lvl1pPr marL="0" algn="l" defTabSz="844054" rtl="0" eaLnBrk="1" latinLnBrk="0" hangingPunct="1">
        <a:defRPr sz="1663" kern="1200">
          <a:solidFill>
            <a:schemeClr val="tx1"/>
          </a:solidFill>
          <a:latin typeface="+mn-lt"/>
          <a:ea typeface="+mn-ea"/>
          <a:cs typeface="+mn-cs"/>
        </a:defRPr>
      </a:lvl1pPr>
      <a:lvl2pPr marL="422025" algn="l" defTabSz="844054" rtl="0" eaLnBrk="1" latinLnBrk="0" hangingPunct="1">
        <a:defRPr sz="1663" kern="1200">
          <a:solidFill>
            <a:schemeClr val="tx1"/>
          </a:solidFill>
          <a:latin typeface="+mn-lt"/>
          <a:ea typeface="+mn-ea"/>
          <a:cs typeface="+mn-cs"/>
        </a:defRPr>
      </a:lvl2pPr>
      <a:lvl3pPr marL="844054" algn="l" defTabSz="844054" rtl="0" eaLnBrk="1" latinLnBrk="0" hangingPunct="1">
        <a:defRPr sz="1663" kern="1200">
          <a:solidFill>
            <a:schemeClr val="tx1"/>
          </a:solidFill>
          <a:latin typeface="+mn-lt"/>
          <a:ea typeface="+mn-ea"/>
          <a:cs typeface="+mn-cs"/>
        </a:defRPr>
      </a:lvl3pPr>
      <a:lvl4pPr marL="1266079" algn="l" defTabSz="844054" rtl="0" eaLnBrk="1" latinLnBrk="0" hangingPunct="1">
        <a:defRPr sz="1663" kern="1200">
          <a:solidFill>
            <a:schemeClr val="tx1"/>
          </a:solidFill>
          <a:latin typeface="+mn-lt"/>
          <a:ea typeface="+mn-ea"/>
          <a:cs typeface="+mn-cs"/>
        </a:defRPr>
      </a:lvl4pPr>
      <a:lvl5pPr marL="1688104" algn="l" defTabSz="844054" rtl="0" eaLnBrk="1" latinLnBrk="0" hangingPunct="1">
        <a:defRPr sz="1663" kern="1200">
          <a:solidFill>
            <a:schemeClr val="tx1"/>
          </a:solidFill>
          <a:latin typeface="+mn-lt"/>
          <a:ea typeface="+mn-ea"/>
          <a:cs typeface="+mn-cs"/>
        </a:defRPr>
      </a:lvl5pPr>
      <a:lvl6pPr marL="2110134" algn="l" defTabSz="844054" rtl="0" eaLnBrk="1" latinLnBrk="0" hangingPunct="1">
        <a:defRPr sz="1663" kern="1200">
          <a:solidFill>
            <a:schemeClr val="tx1"/>
          </a:solidFill>
          <a:latin typeface="+mn-lt"/>
          <a:ea typeface="+mn-ea"/>
          <a:cs typeface="+mn-cs"/>
        </a:defRPr>
      </a:lvl6pPr>
      <a:lvl7pPr marL="2532159" algn="l" defTabSz="844054" rtl="0" eaLnBrk="1" latinLnBrk="0" hangingPunct="1">
        <a:defRPr sz="1663" kern="1200">
          <a:solidFill>
            <a:schemeClr val="tx1"/>
          </a:solidFill>
          <a:latin typeface="+mn-lt"/>
          <a:ea typeface="+mn-ea"/>
          <a:cs typeface="+mn-cs"/>
        </a:defRPr>
      </a:lvl7pPr>
      <a:lvl8pPr marL="2954185" algn="l" defTabSz="844054" rtl="0" eaLnBrk="1" latinLnBrk="0" hangingPunct="1">
        <a:defRPr sz="1663" kern="1200">
          <a:solidFill>
            <a:schemeClr val="tx1"/>
          </a:solidFill>
          <a:latin typeface="+mn-lt"/>
          <a:ea typeface="+mn-ea"/>
          <a:cs typeface="+mn-cs"/>
        </a:defRPr>
      </a:lvl8pPr>
      <a:lvl9pPr marL="3376212" algn="l" defTabSz="844054" rtl="0" eaLnBrk="1" latinLnBrk="0" hangingPunct="1">
        <a:defRPr sz="16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BE3F9-2469-6342-2F6C-8830316AA0CE}"/>
              </a:ext>
            </a:extLst>
          </p:cNvPr>
          <p:cNvSpPr>
            <a:spLocks noGrp="1"/>
          </p:cNvSpPr>
          <p:nvPr>
            <p:ph type="title"/>
          </p:nvPr>
        </p:nvSpPr>
        <p:spPr/>
        <p:txBody>
          <a:bodyPr/>
          <a:lstStyle/>
          <a:p>
            <a:r>
              <a:rPr lang="en-US"/>
              <a:t>Use Case #1:</a:t>
            </a:r>
            <a:br>
              <a:rPr lang="en-US"/>
            </a:br>
            <a:r>
              <a:rPr lang="en-US" sz="2400">
                <a:solidFill>
                  <a:schemeClr val="accent4"/>
                </a:solidFill>
              </a:rPr>
              <a:t>Call Taking with AI Driven Decision Support</a:t>
            </a:r>
            <a:endParaRPr lang="en-US">
              <a:solidFill>
                <a:schemeClr val="accent4"/>
              </a:solidFill>
            </a:endParaRPr>
          </a:p>
        </p:txBody>
      </p:sp>
    </p:spTree>
    <p:extLst>
      <p:ext uri="{BB962C8B-B14F-4D97-AF65-F5344CB8AC3E}">
        <p14:creationId xmlns:p14="http://schemas.microsoft.com/office/powerpoint/2010/main" val="2023411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51ECF4-3944-1C7D-50E9-F17BA48BB4DE}"/>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D2EF34E-F686-BFC5-5B1B-F6DF408FBF69}"/>
              </a:ext>
            </a:extLst>
          </p:cNvPr>
          <p:cNvSpPr>
            <a:spLocks noGrp="1"/>
          </p:cNvSpPr>
          <p:nvPr>
            <p:ph type="title"/>
          </p:nvPr>
        </p:nvSpPr>
        <p:spPr/>
        <p:txBody>
          <a:bodyPr/>
          <a:lstStyle/>
          <a:p>
            <a:r>
              <a:rPr lang="en-US"/>
              <a:t>UC#3 Context: </a:t>
            </a:r>
            <a:r>
              <a:rPr lang="en-US" sz="2400">
                <a:solidFill>
                  <a:schemeClr val="accent4"/>
                </a:solidFill>
              </a:rPr>
              <a:t>Environmental Mapping</a:t>
            </a:r>
            <a:endParaRPr lang="en-US">
              <a:solidFill>
                <a:schemeClr val="accent4"/>
              </a:solidFill>
            </a:endParaRPr>
          </a:p>
        </p:txBody>
      </p:sp>
      <p:graphicFrame>
        <p:nvGraphicFramePr>
          <p:cNvPr id="20" name="Content Placeholder 19">
            <a:extLst>
              <a:ext uri="{FF2B5EF4-FFF2-40B4-BE49-F238E27FC236}">
                <a16:creationId xmlns:a16="http://schemas.microsoft.com/office/drawing/2014/main" id="{8ED659CB-E1BD-B619-957C-F8CF30C907BF}"/>
              </a:ext>
            </a:extLst>
          </p:cNvPr>
          <p:cNvGraphicFramePr>
            <a:graphicFrameLocks noGrp="1"/>
          </p:cNvGraphicFramePr>
          <p:nvPr>
            <p:ph sz="quarter" idx="10"/>
            <p:extLst>
              <p:ext uri="{D42A27DB-BD31-4B8C-83A1-F6EECF244321}">
                <p14:modId xmlns:p14="http://schemas.microsoft.com/office/powerpoint/2010/main" val="2710153894"/>
              </p:ext>
            </p:extLst>
          </p:nvPr>
        </p:nvGraphicFramePr>
        <p:xfrm>
          <a:off x="521208" y="980310"/>
          <a:ext cx="11212005" cy="5721866"/>
        </p:xfrm>
        <a:graphic>
          <a:graphicData uri="http://schemas.openxmlformats.org/drawingml/2006/table">
            <a:tbl>
              <a:tblPr firstRow="1" bandRow="1">
                <a:tableStyleId>{2D5ABB26-0587-4C30-8999-92F81FD0307C}</a:tableStyleId>
              </a:tblPr>
              <a:tblGrid>
                <a:gridCol w="5573998">
                  <a:extLst>
                    <a:ext uri="{9D8B030D-6E8A-4147-A177-3AD203B41FA5}">
                      <a16:colId xmlns:a16="http://schemas.microsoft.com/office/drawing/2014/main" val="253712399"/>
                    </a:ext>
                  </a:extLst>
                </a:gridCol>
                <a:gridCol w="5638007">
                  <a:extLst>
                    <a:ext uri="{9D8B030D-6E8A-4147-A177-3AD203B41FA5}">
                      <a16:colId xmlns:a16="http://schemas.microsoft.com/office/drawing/2014/main" val="2326793871"/>
                    </a:ext>
                  </a:extLst>
                </a:gridCol>
              </a:tblGrid>
              <a:tr h="370840">
                <a:tc>
                  <a:txBody>
                    <a:bodyPr/>
                    <a:lstStyle/>
                    <a:p>
                      <a:pPr>
                        <a:spcAft>
                          <a:spcPts val="600"/>
                        </a:spcAft>
                      </a:pPr>
                      <a:r>
                        <a:rPr lang="en-US" sz="1600" b="1" kern="1200">
                          <a:solidFill>
                            <a:schemeClr val="bg1"/>
                          </a:solidFill>
                          <a:latin typeface="+mj-lt"/>
                          <a:ea typeface="+mn-ea"/>
                          <a:cs typeface="+mn-cs"/>
                        </a:rPr>
                        <a:t>Scenario</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b="1">
                          <a:solidFill>
                            <a:schemeClr val="bg1"/>
                          </a:solidFill>
                          <a:latin typeface="+mj-lt"/>
                        </a:rPr>
                        <a:t>General Information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914426090"/>
                  </a:ext>
                </a:extLst>
              </a:tr>
              <a:tr h="1605804">
                <a:tc>
                  <a:txBody>
                    <a:bodyPr/>
                    <a:lstStyle/>
                    <a:p>
                      <a:pPr>
                        <a:spcAft>
                          <a:spcPts val="600"/>
                        </a:spcAft>
                      </a:pPr>
                      <a:r>
                        <a:rPr lang="en-US" sz="1200" dirty="0"/>
                        <a:t>A train derailment involving the spill of hazardous materials occurred at the O’Kelly railroad crossing connecting the RTP and Parkside Town Commons. The crossing is located near a local river that has a history of seasonal flooding and poses a significant risk to residents, infrastructure, and the environment.  </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dirty="0"/>
                        <a:t>Call Taker/Dispatcher 1 (PSAP 1) captures the information and determines that Raleigh Wake  9-1-1/Wake EMS, and the fire departments of Cary, Morrisville, and Apex Fire should be notified of the incident. Additionally, local Police and Emergency Management should be dispatched to the scene. </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dirty="0"/>
                        <a:t>Call Taker/Dispatcher 1 begins dispatching police units to the scene and placing the call-in queue for Fire Dispatcher 1 (PSAP 1). Fire Dispatch manually selects predefined units to respond and dispatches accordingly.</a:t>
                      </a:r>
                    </a:p>
                    <a:p>
                      <a:pPr>
                        <a:spcAft>
                          <a:spcPts val="600"/>
                        </a:spcAft>
                      </a:pPr>
                      <a:r>
                        <a:rPr lang="en-US" sz="1200" dirty="0"/>
                        <a:t>Call Taker 2  (PSAP2) picks up the CAD request from PSAP 1 and starts reviewing the information presented. PSAP 2 assigns EMS resources to standby with established incident command.</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Capabilities that ensure that updates to roads, highways, and transportation by local conditions (i.e., thunderstorms) are taken into account and processed efficiently into the mapping functionality of the system are lacking.</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Capabilities that ensure weather capabilities can be viewed and utilized to project for contaminant dispersion and site and risk assessments are unavailable to response units.</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Capability to provide incident command and control to be able to see all responding units tied to a specific events is limited.</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Capability to provide timely turn-by-turn navigation to incidents and alternative routing if the recommended route has construction or obstructions that restrict access.  </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77390401"/>
                  </a:ext>
                </a:extLst>
              </a:tr>
              <a:tr h="370840">
                <a:tc>
                  <a:txBody>
                    <a:bodyPr/>
                    <a:lstStyle/>
                    <a:p>
                      <a:pPr>
                        <a:spcAft>
                          <a:spcPts val="600"/>
                        </a:spcAft>
                      </a:pPr>
                      <a:r>
                        <a:rPr lang="en-US" sz="1600">
                          <a:solidFill>
                            <a:schemeClr val="bg1"/>
                          </a:solidFill>
                          <a:latin typeface="+mj-lt"/>
                        </a:rPr>
                        <a:t>Current Challenges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a:solidFill>
                            <a:schemeClr val="bg1"/>
                          </a:solidFill>
                          <a:latin typeface="+mj-lt"/>
                        </a:rPr>
                        <a:t>Primary Intended Outcomes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427048309"/>
                  </a:ext>
                </a:extLst>
              </a:tr>
              <a:tr h="2099826">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The Current System has limited environmental mapping.</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Users report that mapping is not in real-time, and they must reroute depending on local conditions or environmental changes.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This is especially prevalent for users in rural areas of the impacted jurisdiction and could create officer and public safety risks.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Restricted capabilities to alter nature codes for optimal resource responses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endParaRPr lang="en-US" sz="120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Future systems should incorporate real-time environmental impacts and should feed that information into the routing information for users.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Interface with third-party mapping tools such as Waze or Google Maps.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Predefined incident based Dynamic dispatching capabilities.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Capability to provide based on a delineated polygon on a map identifying each of the structures within a given area.  (providing detailed information about Residential, Occupied, Commercial, and Suppressed Infrastructure) by clicking on or querying the address.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endParaRPr lang="en-US" sz="1200"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444414879"/>
                  </a:ext>
                </a:extLst>
              </a:tr>
            </a:tbl>
          </a:graphicData>
        </a:graphic>
      </p:graphicFrame>
    </p:spTree>
    <p:extLst>
      <p:ext uri="{BB962C8B-B14F-4D97-AF65-F5344CB8AC3E}">
        <p14:creationId xmlns:p14="http://schemas.microsoft.com/office/powerpoint/2010/main" val="3970068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28A212-3093-7FE5-1C97-87D05303110A}"/>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EC6B99A9-DD4A-BD38-8089-4A15301409DC}"/>
              </a:ext>
            </a:extLst>
          </p:cNvPr>
          <p:cNvSpPr>
            <a:spLocks noGrp="1"/>
          </p:cNvSpPr>
          <p:nvPr>
            <p:ph type="title"/>
          </p:nvPr>
        </p:nvSpPr>
        <p:spPr/>
        <p:txBody>
          <a:bodyPr wrap="square" anchor="t">
            <a:normAutofit/>
          </a:bodyPr>
          <a:lstStyle/>
          <a:p>
            <a:r>
              <a:rPr lang="en-US" sz="2400"/>
              <a:t>UC#3 Definitions: </a:t>
            </a:r>
            <a:r>
              <a:rPr lang="en-US" sz="2400">
                <a:solidFill>
                  <a:schemeClr val="accent4"/>
                </a:solidFill>
              </a:rPr>
              <a:t>Environmental Mapping</a:t>
            </a:r>
          </a:p>
        </p:txBody>
      </p:sp>
      <p:graphicFrame>
        <p:nvGraphicFramePr>
          <p:cNvPr id="4" name="Content Placeholder 3">
            <a:extLst>
              <a:ext uri="{FF2B5EF4-FFF2-40B4-BE49-F238E27FC236}">
                <a16:creationId xmlns:a16="http://schemas.microsoft.com/office/drawing/2014/main" id="{D1ED1379-69EB-248E-4B1F-50A942A7D107}"/>
              </a:ext>
            </a:extLst>
          </p:cNvPr>
          <p:cNvGraphicFramePr>
            <a:graphicFrameLocks noGrp="1"/>
          </p:cNvGraphicFramePr>
          <p:nvPr>
            <p:ph sz="quarter" idx="4294967295"/>
            <p:extLst>
              <p:ext uri="{D42A27DB-BD31-4B8C-83A1-F6EECF244321}">
                <p14:modId xmlns:p14="http://schemas.microsoft.com/office/powerpoint/2010/main" val="3576604456"/>
              </p:ext>
            </p:extLst>
          </p:nvPr>
        </p:nvGraphicFramePr>
        <p:xfrm>
          <a:off x="460374" y="1181683"/>
          <a:ext cx="11272839" cy="1537068"/>
        </p:xfrm>
        <a:graphic>
          <a:graphicData uri="http://schemas.openxmlformats.org/drawingml/2006/table">
            <a:tbl>
              <a:tblPr firstRow="1" bandRow="1">
                <a:tableStyleId>{5C22544A-7EE6-4342-B048-85BDC9FD1C3A}</a:tableStyleId>
              </a:tblPr>
              <a:tblGrid>
                <a:gridCol w="1487179">
                  <a:extLst>
                    <a:ext uri="{9D8B030D-6E8A-4147-A177-3AD203B41FA5}">
                      <a16:colId xmlns:a16="http://schemas.microsoft.com/office/drawing/2014/main" val="469435717"/>
                    </a:ext>
                  </a:extLst>
                </a:gridCol>
                <a:gridCol w="9785660">
                  <a:extLst>
                    <a:ext uri="{9D8B030D-6E8A-4147-A177-3AD203B41FA5}">
                      <a16:colId xmlns:a16="http://schemas.microsoft.com/office/drawing/2014/main" val="592511853"/>
                    </a:ext>
                  </a:extLst>
                </a:gridCol>
              </a:tblGrid>
              <a:tr h="0">
                <a:tc>
                  <a:txBody>
                    <a:bodyPr/>
                    <a:lstStyle/>
                    <a:p>
                      <a:pPr marL="0" marR="0">
                        <a:lnSpc>
                          <a:spcPct val="115000"/>
                        </a:lnSpc>
                      </a:pPr>
                      <a:r>
                        <a:rPr lang="en-GB" sz="1400" b="1">
                          <a:effectLst/>
                          <a:latin typeface="Arial" panose="020B0604020202020204" pitchFamily="34" charset="0"/>
                          <a:cs typeface="Arial" panose="020B0604020202020204" pitchFamily="34" charset="0"/>
                        </a:rPr>
                        <a:t>Actor</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Call Taker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user responsible for handling Calls for Service, both 9-1-1 calls and non-9-1-1 calls (such as non-emergency lines answered at the PSAP)</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225125498"/>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Dispatcher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user responsible for dispatching and coordinating first responder personnel and resources to the scene of any given event</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622300990"/>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Victim/ Complainant</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person who has been involved in or viewed an accident and requires emergency medical attention or assistance</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2017741110"/>
                  </a:ext>
                </a:extLst>
              </a:tr>
            </a:tbl>
          </a:graphicData>
        </a:graphic>
      </p:graphicFrame>
      <p:graphicFrame>
        <p:nvGraphicFramePr>
          <p:cNvPr id="5" name="Content Placeholder 3">
            <a:extLst>
              <a:ext uri="{FF2B5EF4-FFF2-40B4-BE49-F238E27FC236}">
                <a16:creationId xmlns:a16="http://schemas.microsoft.com/office/drawing/2014/main" id="{B898D16A-8F87-5407-EAAA-B3221D815F29}"/>
              </a:ext>
            </a:extLst>
          </p:cNvPr>
          <p:cNvGraphicFramePr>
            <a:graphicFrameLocks/>
          </p:cNvGraphicFramePr>
          <p:nvPr>
            <p:extLst>
              <p:ext uri="{D42A27DB-BD31-4B8C-83A1-F6EECF244321}">
                <p14:modId xmlns:p14="http://schemas.microsoft.com/office/powerpoint/2010/main" val="1435794925"/>
              </p:ext>
            </p:extLst>
          </p:nvPr>
        </p:nvGraphicFramePr>
        <p:xfrm>
          <a:off x="460374" y="3661647"/>
          <a:ext cx="11272839" cy="2199270"/>
        </p:xfrm>
        <a:graphic>
          <a:graphicData uri="http://schemas.openxmlformats.org/drawingml/2006/table">
            <a:tbl>
              <a:tblPr firstRow="1" bandRow="1">
                <a:tableStyleId>{5C22544A-7EE6-4342-B048-85BDC9FD1C3A}</a:tableStyleId>
              </a:tblPr>
              <a:tblGrid>
                <a:gridCol w="1510930">
                  <a:extLst>
                    <a:ext uri="{9D8B030D-6E8A-4147-A177-3AD203B41FA5}">
                      <a16:colId xmlns:a16="http://schemas.microsoft.com/office/drawing/2014/main" val="469435717"/>
                    </a:ext>
                  </a:extLst>
                </a:gridCol>
                <a:gridCol w="9761909">
                  <a:extLst>
                    <a:ext uri="{9D8B030D-6E8A-4147-A177-3AD203B41FA5}">
                      <a16:colId xmlns:a16="http://schemas.microsoft.com/office/drawing/2014/main" val="592511853"/>
                    </a:ext>
                  </a:extLst>
                </a:gridCol>
              </a:tblGrid>
              <a:tr h="150332">
                <a:tc>
                  <a:txBody>
                    <a:bodyPr/>
                    <a:lstStyle/>
                    <a:p>
                      <a:pPr marL="0" marR="0">
                        <a:lnSpc>
                          <a:spcPct val="115000"/>
                        </a:lnSpc>
                      </a:pPr>
                      <a:r>
                        <a:rPr lang="en-GB" sz="1400" b="1">
                          <a:effectLst/>
                          <a:latin typeface="Arial" panose="020B0604020202020204" pitchFamily="34" charset="0"/>
                          <a:ea typeface="Times New Roman" panose="02020603050405020304" pitchFamily="18" charset="0"/>
                          <a:cs typeface="Arial" panose="020B0604020202020204" pitchFamily="34" charset="0"/>
                        </a:rPr>
                        <a:t>Relevant Terms</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CAD</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Computer Aided Dispatch</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25125498"/>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CFS</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Call for Service</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22300990"/>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GIS</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Geographic Information System</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17741110"/>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PSAP</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Public Safety Answering Point (PSAP) . Commonly referred to as the ‘‘Comms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 ‘9-1-1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  or ‘Dispatch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95794872"/>
                  </a:ext>
                </a:extLst>
              </a:tr>
              <a:tr h="347284">
                <a:tc>
                  <a:txBody>
                    <a:bodyPr/>
                    <a:lstStyle/>
                    <a:p>
                      <a:pPr marL="0" marR="0" indent="0">
                        <a:lnSpc>
                          <a:spcPct val="115000"/>
                        </a:lnSpc>
                      </a:pPr>
                      <a:r>
                        <a:rPr lang="en-US" sz="1200" b="1">
                          <a:effectLst/>
                          <a:latin typeface="Arial" panose="020B0604020202020204" pitchFamily="34" charset="0"/>
                          <a:ea typeface="Times New Roman" panose="02020603050405020304" pitchFamily="18" charset="0"/>
                          <a:cs typeface="Arial" panose="020B0604020202020204" pitchFamily="34" charset="0"/>
                        </a:rPr>
                        <a:t>Dynamic Dispatching</a:t>
                      </a:r>
                    </a:p>
                  </a:txBody>
                  <a:tcPr/>
                </a:tc>
                <a:tc>
                  <a:txBody>
                    <a:bodyPr/>
                    <a:lstStyle/>
                    <a:p>
                      <a:pPr marL="0" marR="0" indent="0">
                        <a:lnSpc>
                          <a:spcPct val="115000"/>
                        </a:lnSpc>
                      </a:pPr>
                      <a:r>
                        <a:rPr lang="en-US" sz="1200">
                          <a:effectLst/>
                          <a:latin typeface="Arial" panose="020B0604020202020204" pitchFamily="34" charset="0"/>
                          <a:ea typeface="Times New Roman" panose="02020603050405020304" pitchFamily="18" charset="0"/>
                          <a:cs typeface="Arial" panose="020B0604020202020204" pitchFamily="34" charset="0"/>
                        </a:rPr>
                        <a:t>The real-time allocation and deployment of firefighting resources are based on the current situation and available information</a:t>
                      </a:r>
                    </a:p>
                  </a:txBody>
                  <a:tcPr/>
                </a:tc>
                <a:extLst>
                  <a:ext uri="{0D108BD9-81ED-4DB2-BD59-A6C34878D82A}">
                    <a16:rowId xmlns:a16="http://schemas.microsoft.com/office/drawing/2014/main" val="1042570272"/>
                  </a:ext>
                </a:extLst>
              </a:tr>
            </a:tbl>
          </a:graphicData>
        </a:graphic>
      </p:graphicFrame>
    </p:spTree>
    <p:extLst>
      <p:ext uri="{BB962C8B-B14F-4D97-AF65-F5344CB8AC3E}">
        <p14:creationId xmlns:p14="http://schemas.microsoft.com/office/powerpoint/2010/main" val="1023949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8C6A3-76E2-E531-BC16-908521995ED6}"/>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4A44CE7B-953D-2674-FC39-87D75653AB57}"/>
              </a:ext>
            </a:extLst>
          </p:cNvPr>
          <p:cNvSpPr>
            <a:spLocks noGrp="1"/>
          </p:cNvSpPr>
          <p:nvPr>
            <p:ph type="title"/>
          </p:nvPr>
        </p:nvSpPr>
        <p:spPr/>
        <p:txBody>
          <a:bodyPr wrap="square" anchor="t">
            <a:normAutofit/>
          </a:bodyPr>
          <a:lstStyle/>
          <a:p>
            <a:r>
              <a:rPr lang="en-US" sz="2400"/>
              <a:t>UC#3 Workflow: </a:t>
            </a:r>
            <a:r>
              <a:rPr lang="en-US" sz="2400">
                <a:solidFill>
                  <a:schemeClr val="accent4"/>
                </a:solidFill>
              </a:rPr>
              <a:t>Environmental Mapping</a:t>
            </a:r>
          </a:p>
        </p:txBody>
      </p:sp>
      <p:graphicFrame>
        <p:nvGraphicFramePr>
          <p:cNvPr id="2" name="Table 1">
            <a:extLst>
              <a:ext uri="{FF2B5EF4-FFF2-40B4-BE49-F238E27FC236}">
                <a16:creationId xmlns:a16="http://schemas.microsoft.com/office/drawing/2014/main" id="{D97C926B-35D3-7F20-070B-96AF9E96B360}"/>
              </a:ext>
            </a:extLst>
          </p:cNvPr>
          <p:cNvGraphicFramePr>
            <a:graphicFrameLocks noGrp="1"/>
          </p:cNvGraphicFramePr>
          <p:nvPr/>
        </p:nvGraphicFramePr>
        <p:xfrm>
          <a:off x="457200" y="911678"/>
          <a:ext cx="10753107" cy="5180364"/>
        </p:xfrm>
        <a:graphic>
          <a:graphicData uri="http://schemas.openxmlformats.org/drawingml/2006/table">
            <a:tbl>
              <a:tblPr firstRow="1" bandRow="1">
                <a:tableStyleId>{5940675A-B579-460E-94D1-54222C63F5DA}</a:tableStyleId>
              </a:tblPr>
              <a:tblGrid>
                <a:gridCol w="872836">
                  <a:extLst>
                    <a:ext uri="{9D8B030D-6E8A-4147-A177-3AD203B41FA5}">
                      <a16:colId xmlns:a16="http://schemas.microsoft.com/office/drawing/2014/main" val="225041365"/>
                    </a:ext>
                  </a:extLst>
                </a:gridCol>
                <a:gridCol w="5593278">
                  <a:extLst>
                    <a:ext uri="{9D8B030D-6E8A-4147-A177-3AD203B41FA5}">
                      <a16:colId xmlns:a16="http://schemas.microsoft.com/office/drawing/2014/main" val="3654609005"/>
                    </a:ext>
                  </a:extLst>
                </a:gridCol>
                <a:gridCol w="4286993">
                  <a:extLst>
                    <a:ext uri="{9D8B030D-6E8A-4147-A177-3AD203B41FA5}">
                      <a16:colId xmlns:a16="http://schemas.microsoft.com/office/drawing/2014/main" val="2634030505"/>
                    </a:ext>
                  </a:extLst>
                </a:gridCol>
              </a:tblGrid>
              <a:tr h="1726788">
                <a:tc>
                  <a:txBody>
                    <a:bodyPr/>
                    <a:lstStyle/>
                    <a:p>
                      <a:pPr algn="l"/>
                      <a:r>
                        <a:rPr lang="en-US" sz="1000" b="1"/>
                        <a:t>Supervisor</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extLst>
                  <a:ext uri="{0D108BD9-81ED-4DB2-BD59-A6C34878D82A}">
                    <a16:rowId xmlns:a16="http://schemas.microsoft.com/office/drawing/2014/main" val="3340973869"/>
                  </a:ext>
                </a:extLst>
              </a:tr>
              <a:tr h="17267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a:t>CAD</a:t>
                      </a:r>
                    </a:p>
                    <a:p>
                      <a:pPr algn="l"/>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extLst>
                  <a:ext uri="{0D108BD9-81ED-4DB2-BD59-A6C34878D82A}">
                    <a16:rowId xmlns:a16="http://schemas.microsoft.com/office/drawing/2014/main" val="3987236139"/>
                  </a:ext>
                </a:extLst>
              </a:tr>
              <a:tr h="1726788">
                <a:tc>
                  <a:txBody>
                    <a:bodyPr/>
                    <a:lstStyle/>
                    <a:p>
                      <a:pPr algn="l"/>
                      <a:r>
                        <a:rPr lang="en-US" sz="1000" b="1"/>
                        <a:t>CAD Users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r"/>
                      <a:r>
                        <a:rPr lang="en-US" sz="1000" b="1"/>
                        <a:t>Mobile CAD </a:t>
                      </a:r>
                    </a:p>
                    <a:p>
                      <a:pPr algn="r"/>
                      <a:r>
                        <a:rPr lang="en-US" sz="1000" b="1"/>
                        <a:t>Users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6748141"/>
                  </a:ext>
                </a:extLst>
              </a:tr>
            </a:tbl>
          </a:graphicData>
        </a:graphic>
      </p:graphicFrame>
      <p:sp>
        <p:nvSpPr>
          <p:cNvPr id="3" name="Rectangle 2">
            <a:extLst>
              <a:ext uri="{FF2B5EF4-FFF2-40B4-BE49-F238E27FC236}">
                <a16:creationId xmlns:a16="http://schemas.microsoft.com/office/drawing/2014/main" id="{6EB54F40-1B5E-57E3-4D52-DC27B32C5CC4}"/>
              </a:ext>
            </a:extLst>
          </p:cNvPr>
          <p:cNvSpPr/>
          <p:nvPr/>
        </p:nvSpPr>
        <p:spPr>
          <a:xfrm>
            <a:off x="1511739"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1. </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 Supervisor is made aware of a chemical spill on Highway 54 and both directions are affected.</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4" name="Straight Arrow Connector 3">
            <a:extLst>
              <a:ext uri="{FF2B5EF4-FFF2-40B4-BE49-F238E27FC236}">
                <a16:creationId xmlns:a16="http://schemas.microsoft.com/office/drawing/2014/main" id="{261571A2-E9AD-A199-C5FB-8A506A5C5510}"/>
              </a:ext>
            </a:extLst>
          </p:cNvPr>
          <p:cNvCxnSpPr>
            <a:cxnSpLocks/>
            <a:endCxn id="9" idx="1"/>
          </p:cNvCxnSpPr>
          <p:nvPr/>
        </p:nvCxnSpPr>
        <p:spPr>
          <a:xfrm>
            <a:off x="2688987" y="1763688"/>
            <a:ext cx="658076" cy="0"/>
          </a:xfrm>
          <a:prstGeom prst="straightConnector1">
            <a:avLst/>
          </a:prstGeom>
          <a:noFill/>
          <a:ln w="19050" cap="flat" cmpd="sng">
            <a:solidFill>
              <a:schemeClr val="tx2"/>
            </a:solidFill>
            <a:prstDash val="solid"/>
            <a:round/>
            <a:headEnd type="none" w="lg" len="med"/>
            <a:tailEnd type="triangle"/>
          </a:ln>
        </p:spPr>
      </p:cxnSp>
      <p:sp>
        <p:nvSpPr>
          <p:cNvPr id="5" name="Oval 4">
            <a:extLst>
              <a:ext uri="{FF2B5EF4-FFF2-40B4-BE49-F238E27FC236}">
                <a16:creationId xmlns:a16="http://schemas.microsoft.com/office/drawing/2014/main" id="{79A667BA-A906-6535-68E6-C3392F4CCBAA}"/>
              </a:ext>
            </a:extLst>
          </p:cNvPr>
          <p:cNvSpPr/>
          <p:nvPr/>
        </p:nvSpPr>
        <p:spPr>
          <a:xfrm>
            <a:off x="661374" y="1566398"/>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panose="020B0604020202020204"/>
                <a:ea typeface="+mn-ea"/>
                <a:cs typeface="+mn-cs"/>
              </a:rPr>
              <a:t>Start</a:t>
            </a:r>
          </a:p>
        </p:txBody>
      </p:sp>
      <p:cxnSp>
        <p:nvCxnSpPr>
          <p:cNvPr id="7" name="Straight Arrow Connector 6">
            <a:extLst>
              <a:ext uri="{FF2B5EF4-FFF2-40B4-BE49-F238E27FC236}">
                <a16:creationId xmlns:a16="http://schemas.microsoft.com/office/drawing/2014/main" id="{D114F705-1A7E-23E3-21AC-E51551C45B34}"/>
              </a:ext>
            </a:extLst>
          </p:cNvPr>
          <p:cNvCxnSpPr>
            <a:cxnSpLocks/>
            <a:stCxn id="5" idx="6"/>
            <a:endCxn id="3" idx="1"/>
          </p:cNvCxnSpPr>
          <p:nvPr/>
        </p:nvCxnSpPr>
        <p:spPr>
          <a:xfrm flipV="1">
            <a:off x="1100300" y="1763688"/>
            <a:ext cx="411439" cy="1"/>
          </a:xfrm>
          <a:prstGeom prst="straightConnector1">
            <a:avLst/>
          </a:prstGeom>
          <a:noFill/>
          <a:ln w="19050" cap="flat" cmpd="sng">
            <a:solidFill>
              <a:schemeClr val="tx2"/>
            </a:solidFill>
            <a:prstDash val="solid"/>
            <a:round/>
            <a:headEnd type="none" w="lg" len="med"/>
            <a:tailEnd type="triangle"/>
          </a:ln>
        </p:spPr>
      </p:cxnSp>
      <p:sp>
        <p:nvSpPr>
          <p:cNvPr id="8" name="Oval 7">
            <a:extLst>
              <a:ext uri="{FF2B5EF4-FFF2-40B4-BE49-F238E27FC236}">
                <a16:creationId xmlns:a16="http://schemas.microsoft.com/office/drawing/2014/main" id="{001186F5-A267-CD51-9808-27BEF47D7798}"/>
              </a:ext>
            </a:extLst>
          </p:cNvPr>
          <p:cNvSpPr/>
          <p:nvPr/>
        </p:nvSpPr>
        <p:spPr>
          <a:xfrm>
            <a:off x="11416942" y="5012067"/>
            <a:ext cx="432000" cy="432000"/>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panose="020B0604020202020204"/>
                <a:ea typeface="+mn-ea"/>
                <a:cs typeface="+mn-cs"/>
              </a:rPr>
              <a:t>End</a:t>
            </a:r>
          </a:p>
        </p:txBody>
      </p:sp>
      <p:sp>
        <p:nvSpPr>
          <p:cNvPr id="9" name="Rectangle 8">
            <a:extLst>
              <a:ext uri="{FF2B5EF4-FFF2-40B4-BE49-F238E27FC236}">
                <a16:creationId xmlns:a16="http://schemas.microsoft.com/office/drawing/2014/main" id="{858026EC-2A2A-B6F0-F384-F37E4A6F6C31}"/>
              </a:ext>
            </a:extLst>
          </p:cNvPr>
          <p:cNvSpPr/>
          <p:nvPr/>
        </p:nvSpPr>
        <p:spPr>
          <a:xfrm>
            <a:off x="3347063"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2. </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 Supervisor configures / adjusts routing attributes to reflect the road closure</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0" name="Magnetic Disk 9">
            <a:extLst>
              <a:ext uri="{FF2B5EF4-FFF2-40B4-BE49-F238E27FC236}">
                <a16:creationId xmlns:a16="http://schemas.microsoft.com/office/drawing/2014/main" id="{2604D17C-3C29-532E-CF23-37E437F6B001}"/>
              </a:ext>
            </a:extLst>
          </p:cNvPr>
          <p:cNvSpPr/>
          <p:nvPr/>
        </p:nvSpPr>
        <p:spPr>
          <a:xfrm>
            <a:off x="3132575" y="2803816"/>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b="1" i="1">
                <a:solidFill>
                  <a:srgbClr val="000000"/>
                </a:solidFill>
                <a:latin typeface="Arial" panose="020B0604020202020204" pitchFamily="34" charset="0"/>
                <a:cs typeface="Arial" panose="020B0604020202020204" pitchFamily="34" charset="0"/>
              </a:rPr>
              <a:t>6</a:t>
            </a: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  CAD makes appropriate changes to the map / relevant objects &amp; system parameters</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12" name="Straight Arrow Connector 11">
            <a:extLst>
              <a:ext uri="{FF2B5EF4-FFF2-40B4-BE49-F238E27FC236}">
                <a16:creationId xmlns:a16="http://schemas.microsoft.com/office/drawing/2014/main" id="{5C308DB4-B232-8E37-08F3-2E42BF221952}"/>
              </a:ext>
            </a:extLst>
          </p:cNvPr>
          <p:cNvCxnSpPr>
            <a:cxnSpLocks/>
            <a:stCxn id="9" idx="2"/>
            <a:endCxn id="10" idx="1"/>
          </p:cNvCxnSpPr>
          <p:nvPr/>
        </p:nvCxnSpPr>
        <p:spPr>
          <a:xfrm>
            <a:off x="3995063" y="2504208"/>
            <a:ext cx="0" cy="299608"/>
          </a:xfrm>
          <a:prstGeom prst="straightConnector1">
            <a:avLst/>
          </a:prstGeom>
          <a:noFill/>
          <a:ln w="19050" cap="flat" cmpd="sng">
            <a:solidFill>
              <a:schemeClr val="tx2"/>
            </a:solidFill>
            <a:prstDash val="solid"/>
            <a:round/>
            <a:headEnd type="triangle" w="med" len="med"/>
            <a:tailEnd type="triangle" w="med" len="med"/>
          </a:ln>
        </p:spPr>
      </p:cxnSp>
      <p:cxnSp>
        <p:nvCxnSpPr>
          <p:cNvPr id="16" name="Straight Arrow Connector 15">
            <a:extLst>
              <a:ext uri="{FF2B5EF4-FFF2-40B4-BE49-F238E27FC236}">
                <a16:creationId xmlns:a16="http://schemas.microsoft.com/office/drawing/2014/main" id="{7F333C0C-3096-3ED6-D9F4-8D86614D147D}"/>
              </a:ext>
            </a:extLst>
          </p:cNvPr>
          <p:cNvCxnSpPr>
            <a:cxnSpLocks/>
            <a:stCxn id="50" idx="3"/>
            <a:endCxn id="8" idx="2"/>
          </p:cNvCxnSpPr>
          <p:nvPr/>
        </p:nvCxnSpPr>
        <p:spPr>
          <a:xfrm>
            <a:off x="10080565" y="5228067"/>
            <a:ext cx="1336377" cy="0"/>
          </a:xfrm>
          <a:prstGeom prst="straightConnector1">
            <a:avLst/>
          </a:prstGeom>
          <a:noFill/>
          <a:ln w="19050" cap="flat" cmpd="sng">
            <a:solidFill>
              <a:schemeClr val="tx2"/>
            </a:solidFill>
            <a:prstDash val="solid"/>
            <a:round/>
            <a:headEnd type="none" w="lg" len="med"/>
            <a:tailEnd type="triangle"/>
          </a:ln>
        </p:spPr>
      </p:cxnSp>
      <p:cxnSp>
        <p:nvCxnSpPr>
          <p:cNvPr id="17" name="Straight Arrow Connector 16">
            <a:extLst>
              <a:ext uri="{FF2B5EF4-FFF2-40B4-BE49-F238E27FC236}">
                <a16:creationId xmlns:a16="http://schemas.microsoft.com/office/drawing/2014/main" id="{34A39AFB-9776-501F-77A2-15AB4B16824F}"/>
              </a:ext>
            </a:extLst>
          </p:cNvPr>
          <p:cNvCxnSpPr>
            <a:cxnSpLocks/>
            <a:stCxn id="34" idx="3"/>
            <a:endCxn id="10" idx="2"/>
          </p:cNvCxnSpPr>
          <p:nvPr/>
        </p:nvCxnSpPr>
        <p:spPr>
          <a:xfrm>
            <a:off x="2807739" y="3501882"/>
            <a:ext cx="324836" cy="0"/>
          </a:xfrm>
          <a:prstGeom prst="straightConnector1">
            <a:avLst/>
          </a:prstGeom>
          <a:noFill/>
          <a:ln w="19050" cap="flat" cmpd="sng">
            <a:solidFill>
              <a:schemeClr val="tx2"/>
            </a:solidFill>
            <a:prstDash val="solid"/>
            <a:round/>
            <a:headEnd type="none" w="lg" len="med"/>
            <a:tailEnd type="triangle"/>
          </a:ln>
        </p:spPr>
      </p:cxnSp>
      <p:sp>
        <p:nvSpPr>
          <p:cNvPr id="28" name="TextBox 27">
            <a:extLst>
              <a:ext uri="{FF2B5EF4-FFF2-40B4-BE49-F238E27FC236}">
                <a16:creationId xmlns:a16="http://schemas.microsoft.com/office/drawing/2014/main" id="{59154AD2-C00E-B4FF-86FA-0F1439B1A5F2}"/>
              </a:ext>
            </a:extLst>
          </p:cNvPr>
          <p:cNvSpPr txBox="1"/>
          <p:nvPr/>
        </p:nvSpPr>
        <p:spPr>
          <a:xfrm>
            <a:off x="457200" y="6073732"/>
            <a:ext cx="6611105" cy="215444"/>
          </a:xfrm>
          <a:prstGeom prst="rect">
            <a:avLst/>
          </a:prstGeom>
          <a:noFill/>
        </p:spPr>
        <p:txBody>
          <a:bodyPr wrap="none" lIns="9144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srgbClr val="000000">
                    <a:lumMod val="50000"/>
                    <a:lumOff val="50000"/>
                  </a:srgbClr>
                </a:solidFill>
                <a:effectLst/>
                <a:uLnTx/>
                <a:uFillTx/>
                <a:latin typeface="Arial" panose="020B0604020202020204"/>
                <a:ea typeface="+mn-ea"/>
                <a:cs typeface="+mn-cs"/>
              </a:rPr>
              <a:t>* The scenario as written assumes CAD automatically sends a dispatch request to PSAP 2, but the manual decision is also valid and required.</a:t>
            </a:r>
          </a:p>
        </p:txBody>
      </p:sp>
      <p:sp>
        <p:nvSpPr>
          <p:cNvPr id="29" name="Oval 28">
            <a:extLst>
              <a:ext uri="{FF2B5EF4-FFF2-40B4-BE49-F238E27FC236}">
                <a16:creationId xmlns:a16="http://schemas.microsoft.com/office/drawing/2014/main" id="{C0BBDCE2-C33E-8DDC-B40A-D5C158E60C27}"/>
              </a:ext>
            </a:extLst>
          </p:cNvPr>
          <p:cNvSpPr/>
          <p:nvPr/>
        </p:nvSpPr>
        <p:spPr>
          <a:xfrm>
            <a:off x="661374" y="5030777"/>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panose="020B0604020202020204"/>
                <a:ea typeface="+mn-ea"/>
                <a:cs typeface="+mn-cs"/>
              </a:rPr>
              <a:t>Start</a:t>
            </a:r>
          </a:p>
        </p:txBody>
      </p:sp>
      <p:cxnSp>
        <p:nvCxnSpPr>
          <p:cNvPr id="30" name="Straight Arrow Connector 29">
            <a:extLst>
              <a:ext uri="{FF2B5EF4-FFF2-40B4-BE49-F238E27FC236}">
                <a16:creationId xmlns:a16="http://schemas.microsoft.com/office/drawing/2014/main" id="{0B18B2AF-236C-266B-35E7-43BAF3E40146}"/>
              </a:ext>
            </a:extLst>
          </p:cNvPr>
          <p:cNvCxnSpPr>
            <a:cxnSpLocks/>
            <a:stCxn id="29" idx="6"/>
          </p:cNvCxnSpPr>
          <p:nvPr/>
        </p:nvCxnSpPr>
        <p:spPr>
          <a:xfrm flipV="1">
            <a:off x="1100300" y="5228067"/>
            <a:ext cx="637067" cy="1"/>
          </a:xfrm>
          <a:prstGeom prst="straightConnector1">
            <a:avLst/>
          </a:prstGeom>
          <a:noFill/>
          <a:ln w="19050" cap="flat" cmpd="sng">
            <a:solidFill>
              <a:schemeClr val="tx2"/>
            </a:solidFill>
            <a:prstDash val="solid"/>
            <a:round/>
            <a:headEnd type="none" w="lg" len="med"/>
            <a:tailEnd type="triangle"/>
          </a:ln>
        </p:spPr>
      </p:cxnSp>
      <p:sp>
        <p:nvSpPr>
          <p:cNvPr id="31" name="Rectangle 30">
            <a:extLst>
              <a:ext uri="{FF2B5EF4-FFF2-40B4-BE49-F238E27FC236}">
                <a16:creationId xmlns:a16="http://schemas.microsoft.com/office/drawing/2014/main" id="{01DEFD6D-5B77-E9F6-944E-EC137F42C91A}"/>
              </a:ext>
            </a:extLst>
          </p:cNvPr>
          <p:cNvSpPr/>
          <p:nvPr/>
        </p:nvSpPr>
        <p:spPr>
          <a:xfrm>
            <a:off x="1511739" y="4487547"/>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b="1" i="1">
                <a:solidFill>
                  <a:srgbClr val="000000"/>
                </a:solidFill>
                <a:latin typeface="Arial" panose="020B0604020202020204" pitchFamily="34" charset="0"/>
                <a:cs typeface="Arial" panose="020B0604020202020204" pitchFamily="34" charset="0"/>
              </a:rPr>
              <a:t>4</a:t>
            </a: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t>
            </a:r>
          </a:p>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a:solidFill>
                  <a:srgbClr val="000000"/>
                </a:solidFill>
                <a:latin typeface="Arial"/>
                <a:cs typeface="Arial"/>
              </a:rPr>
              <a:t>9-1-1 CFS is received by a CAD User with the associated ANI/ALI data</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2" name="Oval 31">
            <a:extLst>
              <a:ext uri="{FF2B5EF4-FFF2-40B4-BE49-F238E27FC236}">
                <a16:creationId xmlns:a16="http://schemas.microsoft.com/office/drawing/2014/main" id="{99243444-1022-391E-C12D-7EAE48C1F82E}"/>
              </a:ext>
            </a:extLst>
          </p:cNvPr>
          <p:cNvSpPr/>
          <p:nvPr/>
        </p:nvSpPr>
        <p:spPr>
          <a:xfrm>
            <a:off x="661374" y="3304592"/>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panose="020B0604020202020204"/>
                <a:ea typeface="+mn-ea"/>
                <a:cs typeface="+mn-cs"/>
              </a:rPr>
              <a:t>Start</a:t>
            </a:r>
          </a:p>
        </p:txBody>
      </p:sp>
      <p:cxnSp>
        <p:nvCxnSpPr>
          <p:cNvPr id="33" name="Straight Arrow Connector 32">
            <a:extLst>
              <a:ext uri="{FF2B5EF4-FFF2-40B4-BE49-F238E27FC236}">
                <a16:creationId xmlns:a16="http://schemas.microsoft.com/office/drawing/2014/main" id="{9E62C17B-A65E-91AF-F48C-A7D0E1631124}"/>
              </a:ext>
            </a:extLst>
          </p:cNvPr>
          <p:cNvCxnSpPr>
            <a:cxnSpLocks/>
            <a:stCxn id="32" idx="6"/>
          </p:cNvCxnSpPr>
          <p:nvPr/>
        </p:nvCxnSpPr>
        <p:spPr>
          <a:xfrm flipV="1">
            <a:off x="1100300" y="3501882"/>
            <a:ext cx="637067" cy="1"/>
          </a:xfrm>
          <a:prstGeom prst="straightConnector1">
            <a:avLst/>
          </a:prstGeom>
          <a:noFill/>
          <a:ln w="19050" cap="flat" cmpd="sng">
            <a:solidFill>
              <a:schemeClr val="tx2"/>
            </a:solidFill>
            <a:prstDash val="solid"/>
            <a:round/>
            <a:headEnd type="none" w="lg" len="med"/>
            <a:tailEnd type="triangle"/>
          </a:ln>
        </p:spPr>
      </p:cxnSp>
      <p:sp>
        <p:nvSpPr>
          <p:cNvPr id="34" name="Rectangle 33">
            <a:extLst>
              <a:ext uri="{FF2B5EF4-FFF2-40B4-BE49-F238E27FC236}">
                <a16:creationId xmlns:a16="http://schemas.microsoft.com/office/drawing/2014/main" id="{D02D0999-1FDF-8CB6-A386-5EB9A7570E09}"/>
              </a:ext>
            </a:extLst>
          </p:cNvPr>
          <p:cNvSpPr/>
          <p:nvPr/>
        </p:nvSpPr>
        <p:spPr>
          <a:xfrm>
            <a:off x="1511739" y="2761362"/>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b="1" i="1">
                <a:solidFill>
                  <a:srgbClr val="000000"/>
                </a:solidFill>
                <a:latin typeface="Arial" panose="020B0604020202020204" pitchFamily="34" charset="0"/>
                <a:cs typeface="Arial" panose="020B0604020202020204" pitchFamily="34" charset="0"/>
              </a:rPr>
              <a:t>3</a:t>
            </a: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Location / Environmental Update is received via a 3</a:t>
            </a:r>
            <a:r>
              <a:rPr kumimoji="0" lang="en-US" sz="1050" b="0" i="0" u="none" strike="noStrike" kern="1200" cap="none" spc="0" normalizeH="0" baseline="30000" noProof="0">
                <a:ln>
                  <a:noFill/>
                </a:ln>
                <a:solidFill>
                  <a:srgbClr val="000000"/>
                </a:solidFill>
                <a:effectLst/>
                <a:uLnTx/>
                <a:uFillTx/>
                <a:latin typeface="Arial"/>
                <a:ea typeface="+mn-ea"/>
                <a:cs typeface="Arial"/>
              </a:rPr>
              <a:t>rd</a:t>
            </a:r>
            <a:r>
              <a:rPr kumimoji="0" lang="en-US" sz="1050" b="0" i="0" u="none" strike="noStrike" kern="1200" cap="none" spc="0" normalizeH="0" baseline="0" noProof="0">
                <a:ln>
                  <a:noFill/>
                </a:ln>
                <a:solidFill>
                  <a:srgbClr val="000000"/>
                </a:solidFill>
                <a:effectLst/>
                <a:uLnTx/>
                <a:uFillTx/>
                <a:latin typeface="Arial"/>
                <a:ea typeface="+mn-ea"/>
                <a:cs typeface="Arial"/>
              </a:rPr>
              <a:t> party system interface.</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7" name="Rectangle 36">
            <a:extLst>
              <a:ext uri="{FF2B5EF4-FFF2-40B4-BE49-F238E27FC236}">
                <a16:creationId xmlns:a16="http://schemas.microsoft.com/office/drawing/2014/main" id="{0C91B3A4-9E48-C67A-26D4-20151E329D76}"/>
              </a:ext>
            </a:extLst>
          </p:cNvPr>
          <p:cNvSpPr/>
          <p:nvPr/>
        </p:nvSpPr>
        <p:spPr>
          <a:xfrm>
            <a:off x="3351335" y="4487547"/>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5.</a:t>
            </a:r>
          </a:p>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a:solidFill>
                  <a:srgbClr val="000000"/>
                </a:solidFill>
                <a:latin typeface="Arial"/>
                <a:cs typeface="Arial"/>
              </a:rPr>
              <a:t>CAD User captures relevant incident information from the Caller</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38" name="Straight Arrow Connector 37">
            <a:extLst>
              <a:ext uri="{FF2B5EF4-FFF2-40B4-BE49-F238E27FC236}">
                <a16:creationId xmlns:a16="http://schemas.microsoft.com/office/drawing/2014/main" id="{2D051C7C-D0B3-C498-B5D8-D96321E25E3D}"/>
              </a:ext>
            </a:extLst>
          </p:cNvPr>
          <p:cNvCxnSpPr>
            <a:cxnSpLocks/>
            <a:stCxn id="31" idx="3"/>
            <a:endCxn id="37" idx="1"/>
          </p:cNvCxnSpPr>
          <p:nvPr/>
        </p:nvCxnSpPr>
        <p:spPr>
          <a:xfrm>
            <a:off x="2807739" y="5228067"/>
            <a:ext cx="543596" cy="0"/>
          </a:xfrm>
          <a:prstGeom prst="straightConnector1">
            <a:avLst/>
          </a:prstGeom>
          <a:noFill/>
          <a:ln w="19050" cap="flat" cmpd="sng">
            <a:solidFill>
              <a:schemeClr val="tx2"/>
            </a:solidFill>
            <a:prstDash val="solid"/>
            <a:round/>
            <a:headEnd type="none" w="lg" len="med"/>
            <a:tailEnd type="triangle"/>
          </a:ln>
        </p:spPr>
      </p:cxnSp>
      <p:sp>
        <p:nvSpPr>
          <p:cNvPr id="41" name="Magnetic Disk 40">
            <a:extLst>
              <a:ext uri="{FF2B5EF4-FFF2-40B4-BE49-F238E27FC236}">
                <a16:creationId xmlns:a16="http://schemas.microsoft.com/office/drawing/2014/main" id="{7E6F2800-0FB4-4A46-7EC6-4F371F281332}"/>
              </a:ext>
            </a:extLst>
          </p:cNvPr>
          <p:cNvSpPr/>
          <p:nvPr/>
        </p:nvSpPr>
        <p:spPr>
          <a:xfrm>
            <a:off x="5161356" y="2803816"/>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7. </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  CAD provides appropriate unit recommendations</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42" name="Straight Arrow Connector 41">
            <a:extLst>
              <a:ext uri="{FF2B5EF4-FFF2-40B4-BE49-F238E27FC236}">
                <a16:creationId xmlns:a16="http://schemas.microsoft.com/office/drawing/2014/main" id="{5563408D-775B-6675-28C8-E37C8E49FB1A}"/>
              </a:ext>
            </a:extLst>
          </p:cNvPr>
          <p:cNvCxnSpPr>
            <a:cxnSpLocks/>
            <a:stCxn id="10" idx="4"/>
            <a:endCxn id="41" idx="2"/>
          </p:cNvCxnSpPr>
          <p:nvPr/>
        </p:nvCxnSpPr>
        <p:spPr>
          <a:xfrm>
            <a:off x="4857551" y="3501882"/>
            <a:ext cx="303805" cy="0"/>
          </a:xfrm>
          <a:prstGeom prst="straightConnector1">
            <a:avLst/>
          </a:prstGeom>
          <a:noFill/>
          <a:ln w="19050" cap="flat" cmpd="sng">
            <a:solidFill>
              <a:schemeClr val="tx2"/>
            </a:solidFill>
            <a:prstDash val="solid"/>
            <a:round/>
            <a:headEnd type="none" w="lg" len="med"/>
            <a:tailEnd type="triangle"/>
          </a:ln>
        </p:spPr>
      </p:cxnSp>
      <p:sp>
        <p:nvSpPr>
          <p:cNvPr id="45" name="Rectangle 44">
            <a:extLst>
              <a:ext uri="{FF2B5EF4-FFF2-40B4-BE49-F238E27FC236}">
                <a16:creationId xmlns:a16="http://schemas.microsoft.com/office/drawing/2014/main" id="{E3A549C0-5758-E918-9EBF-C50CAC181828}"/>
              </a:ext>
            </a:extLst>
          </p:cNvPr>
          <p:cNvSpPr/>
          <p:nvPr/>
        </p:nvSpPr>
        <p:spPr>
          <a:xfrm>
            <a:off x="5375844" y="4487547"/>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8.</a:t>
            </a:r>
          </a:p>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a:solidFill>
                  <a:srgbClr val="000000"/>
                </a:solidFill>
                <a:latin typeface="Arial"/>
                <a:cs typeface="Arial"/>
              </a:rPr>
              <a:t>CAD User receives location-based unit recommendations</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46" name="Straight Arrow Connector 45">
            <a:extLst>
              <a:ext uri="{FF2B5EF4-FFF2-40B4-BE49-F238E27FC236}">
                <a16:creationId xmlns:a16="http://schemas.microsoft.com/office/drawing/2014/main" id="{236A81D3-6073-94B3-41D3-7F07BAF97F37}"/>
              </a:ext>
            </a:extLst>
          </p:cNvPr>
          <p:cNvCxnSpPr>
            <a:cxnSpLocks/>
            <a:stCxn id="41" idx="3"/>
            <a:endCxn id="45" idx="0"/>
          </p:cNvCxnSpPr>
          <p:nvPr/>
        </p:nvCxnSpPr>
        <p:spPr>
          <a:xfrm>
            <a:off x="6023844" y="4199948"/>
            <a:ext cx="0" cy="287599"/>
          </a:xfrm>
          <a:prstGeom prst="straightConnector1">
            <a:avLst/>
          </a:prstGeom>
          <a:noFill/>
          <a:ln w="19050" cap="flat" cmpd="sng">
            <a:solidFill>
              <a:schemeClr val="tx2"/>
            </a:solidFill>
            <a:prstDash val="solid"/>
            <a:round/>
            <a:headEnd type="none" w="lg" len="med"/>
            <a:tailEnd type="triangle"/>
          </a:ln>
        </p:spPr>
      </p:cxnSp>
      <p:sp>
        <p:nvSpPr>
          <p:cNvPr id="49" name="Rectangle 48">
            <a:extLst>
              <a:ext uri="{FF2B5EF4-FFF2-40B4-BE49-F238E27FC236}">
                <a16:creationId xmlns:a16="http://schemas.microsoft.com/office/drawing/2014/main" id="{18BE8E15-0303-191B-A47A-0BD621630B3D}"/>
              </a:ext>
            </a:extLst>
          </p:cNvPr>
          <p:cNvSpPr/>
          <p:nvPr/>
        </p:nvSpPr>
        <p:spPr>
          <a:xfrm>
            <a:off x="7185715" y="4487547"/>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9.</a:t>
            </a:r>
          </a:p>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a:solidFill>
                  <a:srgbClr val="000000"/>
                </a:solidFill>
                <a:latin typeface="Arial"/>
                <a:cs typeface="Arial"/>
              </a:rPr>
              <a:t>Mobile CAD User(s) received dispatch assignment</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50" name="Rectangle 49">
            <a:extLst>
              <a:ext uri="{FF2B5EF4-FFF2-40B4-BE49-F238E27FC236}">
                <a16:creationId xmlns:a16="http://schemas.microsoft.com/office/drawing/2014/main" id="{3E154183-B1B0-C16B-1755-C7DB430C0C63}"/>
              </a:ext>
            </a:extLst>
          </p:cNvPr>
          <p:cNvSpPr/>
          <p:nvPr/>
        </p:nvSpPr>
        <p:spPr>
          <a:xfrm>
            <a:off x="8784565" y="4487547"/>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11.</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Mobile CAD User(s) follow </a:t>
            </a:r>
            <a:r>
              <a:rPr lang="en-US" sz="1050">
                <a:solidFill>
                  <a:srgbClr val="000000"/>
                </a:solidFill>
                <a:latin typeface="Arial"/>
                <a:cs typeface="Arial"/>
              </a:rPr>
              <a:t>CAD routing guidance</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51" name="Straight Arrow Connector 50">
            <a:extLst>
              <a:ext uri="{FF2B5EF4-FFF2-40B4-BE49-F238E27FC236}">
                <a16:creationId xmlns:a16="http://schemas.microsoft.com/office/drawing/2014/main" id="{0FF41E06-27FA-9101-53EE-A2B789C98993}"/>
              </a:ext>
            </a:extLst>
          </p:cNvPr>
          <p:cNvCxnSpPr>
            <a:cxnSpLocks/>
            <a:stCxn id="45" idx="3"/>
            <a:endCxn id="49" idx="1"/>
          </p:cNvCxnSpPr>
          <p:nvPr/>
        </p:nvCxnSpPr>
        <p:spPr>
          <a:xfrm>
            <a:off x="6671844" y="5228067"/>
            <a:ext cx="513871" cy="0"/>
          </a:xfrm>
          <a:prstGeom prst="straightConnector1">
            <a:avLst/>
          </a:prstGeom>
          <a:noFill/>
          <a:ln w="19050" cap="flat" cmpd="sng">
            <a:solidFill>
              <a:schemeClr val="tx2"/>
            </a:solidFill>
            <a:prstDash val="solid"/>
            <a:round/>
            <a:headEnd type="none" w="lg" len="med"/>
            <a:tailEnd type="triangle"/>
          </a:ln>
        </p:spPr>
      </p:cxnSp>
      <p:sp>
        <p:nvSpPr>
          <p:cNvPr id="56" name="Magnetic Disk 55">
            <a:extLst>
              <a:ext uri="{FF2B5EF4-FFF2-40B4-BE49-F238E27FC236}">
                <a16:creationId xmlns:a16="http://schemas.microsoft.com/office/drawing/2014/main" id="{8949AF38-A89F-636A-CF94-153970E39BA1}"/>
              </a:ext>
            </a:extLst>
          </p:cNvPr>
          <p:cNvSpPr/>
          <p:nvPr/>
        </p:nvSpPr>
        <p:spPr>
          <a:xfrm>
            <a:off x="8570077" y="2803816"/>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b="1" i="1">
                <a:solidFill>
                  <a:srgbClr val="000000"/>
                </a:solidFill>
                <a:latin typeface="Arial" panose="020B0604020202020204" pitchFamily="34" charset="0"/>
                <a:cs typeface="Arial" panose="020B0604020202020204" pitchFamily="34" charset="0"/>
              </a:rPr>
              <a:t>10</a:t>
            </a: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  CAD provides appropriate routing guidance</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60" name="Straight Arrow Connector 59">
            <a:extLst>
              <a:ext uri="{FF2B5EF4-FFF2-40B4-BE49-F238E27FC236}">
                <a16:creationId xmlns:a16="http://schemas.microsoft.com/office/drawing/2014/main" id="{B19857FC-2AD9-558C-C79F-B037C7A973E3}"/>
              </a:ext>
            </a:extLst>
          </p:cNvPr>
          <p:cNvCxnSpPr>
            <a:cxnSpLocks/>
            <a:stCxn id="49" idx="3"/>
            <a:endCxn id="50" idx="1"/>
          </p:cNvCxnSpPr>
          <p:nvPr/>
        </p:nvCxnSpPr>
        <p:spPr>
          <a:xfrm>
            <a:off x="8481715" y="5228067"/>
            <a:ext cx="302850" cy="0"/>
          </a:xfrm>
          <a:prstGeom prst="straightConnector1">
            <a:avLst/>
          </a:prstGeom>
          <a:noFill/>
          <a:ln w="19050" cap="flat" cmpd="sng">
            <a:solidFill>
              <a:schemeClr val="tx2"/>
            </a:solidFill>
            <a:prstDash val="solid"/>
            <a:round/>
            <a:headEnd type="none" w="lg" len="med"/>
            <a:tailEnd type="triangle"/>
          </a:ln>
        </p:spPr>
      </p:cxnSp>
      <p:cxnSp>
        <p:nvCxnSpPr>
          <p:cNvPr id="63" name="Straight Arrow Connector 62">
            <a:extLst>
              <a:ext uri="{FF2B5EF4-FFF2-40B4-BE49-F238E27FC236}">
                <a16:creationId xmlns:a16="http://schemas.microsoft.com/office/drawing/2014/main" id="{97B2A0DC-8F07-CB16-17F7-ADBDF84EC3D5}"/>
              </a:ext>
            </a:extLst>
          </p:cNvPr>
          <p:cNvCxnSpPr>
            <a:cxnSpLocks/>
            <a:stCxn id="56" idx="3"/>
            <a:endCxn id="50" idx="0"/>
          </p:cNvCxnSpPr>
          <p:nvPr/>
        </p:nvCxnSpPr>
        <p:spPr>
          <a:xfrm>
            <a:off x="9432565" y="4199948"/>
            <a:ext cx="0" cy="287599"/>
          </a:xfrm>
          <a:prstGeom prst="straightConnector1">
            <a:avLst/>
          </a:prstGeom>
          <a:noFill/>
          <a:ln w="19050" cap="flat" cmpd="sng">
            <a:solidFill>
              <a:schemeClr val="tx2"/>
            </a:solidFill>
            <a:prstDash val="solid"/>
            <a:round/>
            <a:headEnd type="none" w="lg" len="med"/>
            <a:tailEnd type="triangle"/>
          </a:ln>
        </p:spPr>
      </p:cxnSp>
      <p:cxnSp>
        <p:nvCxnSpPr>
          <p:cNvPr id="70" name="Elbow Connector 69">
            <a:extLst>
              <a:ext uri="{FF2B5EF4-FFF2-40B4-BE49-F238E27FC236}">
                <a16:creationId xmlns:a16="http://schemas.microsoft.com/office/drawing/2014/main" id="{F033B9F4-30A5-0FE7-1156-3585AAF69D86}"/>
              </a:ext>
            </a:extLst>
          </p:cNvPr>
          <p:cNvCxnSpPr>
            <a:cxnSpLocks/>
            <a:endCxn id="56" idx="1"/>
          </p:cNvCxnSpPr>
          <p:nvPr/>
        </p:nvCxnSpPr>
        <p:spPr>
          <a:xfrm flipV="1">
            <a:off x="4857551" y="2803816"/>
            <a:ext cx="4575014" cy="532158"/>
          </a:xfrm>
          <a:prstGeom prst="bentConnector4">
            <a:avLst>
              <a:gd name="adj1" fmla="val 2907"/>
              <a:gd name="adj2" fmla="val 124686"/>
            </a:avLst>
          </a:prstGeom>
          <a:noFill/>
          <a:ln w="19050" cap="flat" cmpd="sng">
            <a:solidFill>
              <a:schemeClr val="tx2"/>
            </a:solidFill>
            <a:prstDash val="solid"/>
            <a:round/>
            <a:headEnd type="none" w="lg" len="med"/>
            <a:tailEnd type="triangle"/>
          </a:ln>
        </p:spPr>
      </p:cxnSp>
      <p:cxnSp>
        <p:nvCxnSpPr>
          <p:cNvPr id="77" name="Straight Arrow Connector 76">
            <a:extLst>
              <a:ext uri="{FF2B5EF4-FFF2-40B4-BE49-F238E27FC236}">
                <a16:creationId xmlns:a16="http://schemas.microsoft.com/office/drawing/2014/main" id="{864D1057-3269-8E7E-F1D3-DA343445281C}"/>
              </a:ext>
            </a:extLst>
          </p:cNvPr>
          <p:cNvCxnSpPr>
            <a:cxnSpLocks/>
            <a:stCxn id="37" idx="3"/>
            <a:endCxn id="45" idx="1"/>
          </p:cNvCxnSpPr>
          <p:nvPr/>
        </p:nvCxnSpPr>
        <p:spPr>
          <a:xfrm>
            <a:off x="4647335" y="5228067"/>
            <a:ext cx="728509" cy="0"/>
          </a:xfrm>
          <a:prstGeom prst="straightConnector1">
            <a:avLst/>
          </a:prstGeom>
          <a:noFill/>
          <a:ln w="19050" cap="flat" cmpd="sng">
            <a:solidFill>
              <a:schemeClr val="tx2"/>
            </a:solidFill>
            <a:prstDash val="solid"/>
            <a:round/>
            <a:headEnd type="none" w="lg" len="med"/>
            <a:tailEnd type="triangle"/>
          </a:ln>
        </p:spPr>
      </p:cxnSp>
    </p:spTree>
    <p:extLst>
      <p:ext uri="{BB962C8B-B14F-4D97-AF65-F5344CB8AC3E}">
        <p14:creationId xmlns:p14="http://schemas.microsoft.com/office/powerpoint/2010/main" val="1602304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AA4C4-88B2-5222-F538-22EB1F5A35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D0F6BB-769B-277F-54A5-7E849F8F55CD}"/>
              </a:ext>
            </a:extLst>
          </p:cNvPr>
          <p:cNvSpPr>
            <a:spLocks noGrp="1"/>
          </p:cNvSpPr>
          <p:nvPr>
            <p:ph type="title"/>
          </p:nvPr>
        </p:nvSpPr>
        <p:spPr/>
        <p:txBody>
          <a:bodyPr/>
          <a:lstStyle/>
          <a:p>
            <a:r>
              <a:rPr lang="en-US"/>
              <a:t>Use Case #4:</a:t>
            </a:r>
            <a:br>
              <a:rPr lang="en-US"/>
            </a:br>
            <a:r>
              <a:rPr lang="en-US" sz="2400">
                <a:solidFill>
                  <a:schemeClr val="accent4"/>
                </a:solidFill>
              </a:rPr>
              <a:t>GeoFile Maintenance</a:t>
            </a:r>
            <a:endParaRPr lang="en-US">
              <a:solidFill>
                <a:schemeClr val="accent4"/>
              </a:solidFill>
            </a:endParaRPr>
          </a:p>
        </p:txBody>
      </p:sp>
    </p:spTree>
    <p:extLst>
      <p:ext uri="{BB962C8B-B14F-4D97-AF65-F5344CB8AC3E}">
        <p14:creationId xmlns:p14="http://schemas.microsoft.com/office/powerpoint/2010/main" val="3970286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28081-A7B5-8F1A-00E8-60ACBB810226}"/>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5662F551-1333-43CF-9A38-628415019196}"/>
              </a:ext>
            </a:extLst>
          </p:cNvPr>
          <p:cNvSpPr>
            <a:spLocks noGrp="1"/>
          </p:cNvSpPr>
          <p:nvPr>
            <p:ph type="title"/>
          </p:nvPr>
        </p:nvSpPr>
        <p:spPr/>
        <p:txBody>
          <a:bodyPr/>
          <a:lstStyle/>
          <a:p>
            <a:r>
              <a:rPr lang="en-US"/>
              <a:t>UC#4 Context: </a:t>
            </a:r>
            <a:r>
              <a:rPr lang="en-US" sz="2400">
                <a:solidFill>
                  <a:schemeClr val="accent4"/>
                </a:solidFill>
              </a:rPr>
              <a:t>GeoFile Maintenance</a:t>
            </a:r>
            <a:endParaRPr lang="en-US">
              <a:solidFill>
                <a:schemeClr val="accent4"/>
              </a:solidFill>
            </a:endParaRPr>
          </a:p>
        </p:txBody>
      </p:sp>
      <p:graphicFrame>
        <p:nvGraphicFramePr>
          <p:cNvPr id="20" name="Content Placeholder 19">
            <a:extLst>
              <a:ext uri="{FF2B5EF4-FFF2-40B4-BE49-F238E27FC236}">
                <a16:creationId xmlns:a16="http://schemas.microsoft.com/office/drawing/2014/main" id="{91B4E689-D4C5-3146-CDB7-35C8B2E413F2}"/>
              </a:ext>
            </a:extLst>
          </p:cNvPr>
          <p:cNvGraphicFramePr>
            <a:graphicFrameLocks noGrp="1"/>
          </p:cNvGraphicFramePr>
          <p:nvPr>
            <p:ph sz="quarter" idx="10"/>
            <p:extLst>
              <p:ext uri="{D42A27DB-BD31-4B8C-83A1-F6EECF244321}">
                <p14:modId xmlns:p14="http://schemas.microsoft.com/office/powerpoint/2010/main" val="162086903"/>
              </p:ext>
            </p:extLst>
          </p:nvPr>
        </p:nvGraphicFramePr>
        <p:xfrm>
          <a:off x="457199" y="980310"/>
          <a:ext cx="11276014" cy="4837946"/>
        </p:xfrm>
        <a:graphic>
          <a:graphicData uri="http://schemas.openxmlformats.org/drawingml/2006/table">
            <a:tbl>
              <a:tblPr firstRow="1" bandRow="1">
                <a:tableStyleId>{2D5ABB26-0587-4C30-8999-92F81FD0307C}</a:tableStyleId>
              </a:tblPr>
              <a:tblGrid>
                <a:gridCol w="5638007">
                  <a:extLst>
                    <a:ext uri="{9D8B030D-6E8A-4147-A177-3AD203B41FA5}">
                      <a16:colId xmlns:a16="http://schemas.microsoft.com/office/drawing/2014/main" val="253712399"/>
                    </a:ext>
                  </a:extLst>
                </a:gridCol>
                <a:gridCol w="5638007">
                  <a:extLst>
                    <a:ext uri="{9D8B030D-6E8A-4147-A177-3AD203B41FA5}">
                      <a16:colId xmlns:a16="http://schemas.microsoft.com/office/drawing/2014/main" val="2326793871"/>
                    </a:ext>
                  </a:extLst>
                </a:gridCol>
              </a:tblGrid>
              <a:tr h="370840">
                <a:tc>
                  <a:txBody>
                    <a:bodyPr/>
                    <a:lstStyle/>
                    <a:p>
                      <a:pPr>
                        <a:spcAft>
                          <a:spcPts val="600"/>
                        </a:spcAft>
                      </a:pPr>
                      <a:r>
                        <a:rPr lang="en-US" sz="1600" b="1" kern="1200">
                          <a:solidFill>
                            <a:schemeClr val="bg1"/>
                          </a:solidFill>
                          <a:latin typeface="+mj-lt"/>
                          <a:ea typeface="+mn-ea"/>
                          <a:cs typeface="+mn-cs"/>
                        </a:rPr>
                        <a:t>Scenario</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b="1">
                          <a:solidFill>
                            <a:schemeClr val="bg1"/>
                          </a:solidFill>
                          <a:latin typeface="+mj-lt"/>
                        </a:rPr>
                        <a:t>General Information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914426090"/>
                  </a:ext>
                </a:extLst>
              </a:tr>
              <a:tr h="1605804">
                <a:tc>
                  <a:txBody>
                    <a:bodyPr/>
                    <a:lstStyle/>
                    <a:p>
                      <a:pPr>
                        <a:spcAft>
                          <a:spcPts val="600"/>
                        </a:spcAft>
                      </a:pPr>
                      <a:r>
                        <a:rPr lang="en-US" sz="1200"/>
                        <a:t>Cary over the last couple of years has experienced a large population growth with a population of over 180,000 residents and growing consistently at .97% annually. With the increased growth in infrastructure development, there becomes a consistent need to provide accurate up-to-date mapping information.  This information translates into life-saving response minutes when dealing routing of responding personnel.  </a:t>
                      </a:r>
                    </a:p>
                    <a:p>
                      <a:pPr>
                        <a:spcAft>
                          <a:spcPts val="600"/>
                        </a:spcAft>
                      </a:pPr>
                      <a:r>
                        <a:rPr lang="en-US" sz="1200"/>
                        <a:t>When a change or update occurs a system administrator receives frequently updated map data that includes, hydrant additions, road enhancements, residential developments, and road closures and makes timely changes to the multi-layered mapping models. </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b="0"/>
                        <a:t>City Utility Services provides a shape file for maintaining the geographic file used in validating event locations to reflect changing conditions such as new street constructions, response agency boundary realignments, new site/structure construction, and new and evolving landmarks. </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b="0"/>
                        <a:t>A system administrator updates the shape file within the ESRI ArcGIS server with the current data and a manual upload of the mapping is pushed to each of the MDC (Mobile Data Computers) creating a static map within each unit.</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Map updates are provided by the Utilities/GIS staff and are routinely updated monthly or as needed by the GIS Specialist in Tech Services.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77390401"/>
                  </a:ext>
                </a:extLst>
              </a:tr>
              <a:tr h="370840">
                <a:tc>
                  <a:txBody>
                    <a:bodyPr/>
                    <a:lstStyle/>
                    <a:p>
                      <a:pPr>
                        <a:spcAft>
                          <a:spcPts val="600"/>
                        </a:spcAft>
                      </a:pPr>
                      <a:r>
                        <a:rPr lang="en-US" sz="1600">
                          <a:solidFill>
                            <a:schemeClr val="bg1"/>
                          </a:solidFill>
                          <a:latin typeface="+mj-lt"/>
                        </a:rPr>
                        <a:t>Current Challenges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a:solidFill>
                            <a:schemeClr val="bg1"/>
                          </a:solidFill>
                          <a:latin typeface="+mj-lt"/>
                        </a:rPr>
                        <a:t>Primary Intended Outcomes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427048309"/>
                  </a:ext>
                </a:extLst>
              </a:tr>
              <a:tr h="2099826">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Geofiles are currently located on each device, but updates are not in real-time, often leading to users following outdated routes.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Outdated maps and routes can create officer and public safety risks.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The Fire Department is unable to operationally make changes within the CAD to view and update fire hydrant serviceability in real-time.</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There is an inability to establish single-lane closure in the map overlays to auto-correct routing of first responders.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Future State Geofile maintenance should be streamlined to enable remote map updates or the utilization of a Map-Server to provide near-real-time map updates that take into account real-time changes to the environment.</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Hydrant serviceability update capability should be accessible by the fire service and dispatch administration to ensure accurate status verification at each location is accessible and within service.</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Map layer updates should be able to align with and adjust to traffic pattern restrictions, including detours and single-lane closures.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444414879"/>
                  </a:ext>
                </a:extLst>
              </a:tr>
            </a:tbl>
          </a:graphicData>
        </a:graphic>
      </p:graphicFrame>
    </p:spTree>
    <p:extLst>
      <p:ext uri="{BB962C8B-B14F-4D97-AF65-F5344CB8AC3E}">
        <p14:creationId xmlns:p14="http://schemas.microsoft.com/office/powerpoint/2010/main" val="3749614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0C214-3196-4515-4289-604E72AB3E6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FBC3AD13-DCBD-2DFF-E14C-927B03486174}"/>
              </a:ext>
            </a:extLst>
          </p:cNvPr>
          <p:cNvSpPr>
            <a:spLocks noGrp="1"/>
          </p:cNvSpPr>
          <p:nvPr>
            <p:ph type="title"/>
          </p:nvPr>
        </p:nvSpPr>
        <p:spPr/>
        <p:txBody>
          <a:bodyPr wrap="square" anchor="t">
            <a:normAutofit/>
          </a:bodyPr>
          <a:lstStyle/>
          <a:p>
            <a:r>
              <a:rPr lang="en-US" sz="2400"/>
              <a:t>UC#4 Definitions: </a:t>
            </a:r>
            <a:r>
              <a:rPr lang="en-US" sz="2400">
                <a:solidFill>
                  <a:schemeClr val="accent4"/>
                </a:solidFill>
              </a:rPr>
              <a:t>GeoFile Maintenance</a:t>
            </a:r>
          </a:p>
        </p:txBody>
      </p:sp>
      <p:graphicFrame>
        <p:nvGraphicFramePr>
          <p:cNvPr id="4" name="Content Placeholder 3">
            <a:extLst>
              <a:ext uri="{FF2B5EF4-FFF2-40B4-BE49-F238E27FC236}">
                <a16:creationId xmlns:a16="http://schemas.microsoft.com/office/drawing/2014/main" id="{588BA9AA-3764-F65F-6886-83201CFCDDCC}"/>
              </a:ext>
            </a:extLst>
          </p:cNvPr>
          <p:cNvGraphicFramePr>
            <a:graphicFrameLocks noGrp="1"/>
          </p:cNvGraphicFramePr>
          <p:nvPr>
            <p:ph sz="quarter" idx="4294967295"/>
            <p:extLst>
              <p:ext uri="{D42A27DB-BD31-4B8C-83A1-F6EECF244321}">
                <p14:modId xmlns:p14="http://schemas.microsoft.com/office/powerpoint/2010/main" val="871668094"/>
              </p:ext>
            </p:extLst>
          </p:nvPr>
        </p:nvGraphicFramePr>
        <p:xfrm>
          <a:off x="460374" y="1181683"/>
          <a:ext cx="11272839" cy="1900535"/>
        </p:xfrm>
        <a:graphic>
          <a:graphicData uri="http://schemas.openxmlformats.org/drawingml/2006/table">
            <a:tbl>
              <a:tblPr firstRow="1" bandRow="1">
                <a:tableStyleId>{5C22544A-7EE6-4342-B048-85BDC9FD1C3A}</a:tableStyleId>
              </a:tblPr>
              <a:tblGrid>
                <a:gridCol w="1487179">
                  <a:extLst>
                    <a:ext uri="{9D8B030D-6E8A-4147-A177-3AD203B41FA5}">
                      <a16:colId xmlns:a16="http://schemas.microsoft.com/office/drawing/2014/main" val="469435717"/>
                    </a:ext>
                  </a:extLst>
                </a:gridCol>
                <a:gridCol w="9785660">
                  <a:extLst>
                    <a:ext uri="{9D8B030D-6E8A-4147-A177-3AD203B41FA5}">
                      <a16:colId xmlns:a16="http://schemas.microsoft.com/office/drawing/2014/main" val="592511853"/>
                    </a:ext>
                  </a:extLst>
                </a:gridCol>
              </a:tblGrid>
              <a:tr h="0">
                <a:tc>
                  <a:txBody>
                    <a:bodyPr/>
                    <a:lstStyle/>
                    <a:p>
                      <a:pPr marL="0" marR="0">
                        <a:lnSpc>
                          <a:spcPct val="115000"/>
                        </a:lnSpc>
                      </a:pPr>
                      <a:r>
                        <a:rPr lang="en-GB" sz="1400" b="1">
                          <a:effectLst/>
                          <a:latin typeface="Arial" panose="020B0604020202020204" pitchFamily="34" charset="0"/>
                          <a:cs typeface="Arial" panose="020B0604020202020204" pitchFamily="34" charset="0"/>
                        </a:rPr>
                        <a:t>Actor</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Call Taker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user responsible for handling Calls for Service, both 9-1-1 calls and non-9-1-1 calls (such as non-emergency lines answered at the PSAP)</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225125498"/>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Dispatcher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user responsible for dispatching and coordinating first responder personnel and resources to the scene of any given event</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622300990"/>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Victim or Complainant </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person who has been involved in or viewed an accident and requires emergency medical attention or assistance</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2017741110"/>
                  </a:ext>
                </a:extLst>
              </a:tr>
              <a:tr h="363467">
                <a:tc>
                  <a:txBody>
                    <a:bodyPr/>
                    <a:lstStyle/>
                    <a:p>
                      <a:pPr marL="0" marR="0" indent="0">
                        <a:lnSpc>
                          <a:spcPct val="115000"/>
                        </a:lnSpc>
                      </a:pPr>
                      <a:r>
                        <a:rPr lang="en-US" sz="1200" b="1">
                          <a:effectLst/>
                          <a:latin typeface="Arial" panose="020B0604020202020204" pitchFamily="34" charset="0"/>
                          <a:ea typeface="Times New Roman" panose="02020603050405020304" pitchFamily="18" charset="0"/>
                          <a:cs typeface="Arial" panose="020B0604020202020204" pitchFamily="34" charset="0"/>
                        </a:rPr>
                        <a:t>GIS Specialist</a:t>
                      </a:r>
                    </a:p>
                  </a:txBody>
                  <a:tcPr/>
                </a:tc>
                <a:tc>
                  <a:txBody>
                    <a:bodyPr/>
                    <a:lstStyle/>
                    <a:p>
                      <a:pPr marL="0" marR="0" indent="0">
                        <a:lnSpc>
                          <a:spcPct val="115000"/>
                        </a:lnSpc>
                      </a:pPr>
                      <a:r>
                        <a:rPr lang="en-US" sz="1200">
                          <a:effectLst/>
                          <a:latin typeface="Arial" panose="020B0604020202020204" pitchFamily="34" charset="0"/>
                          <a:ea typeface="Times New Roman" panose="02020603050405020304" pitchFamily="18" charset="0"/>
                          <a:cs typeface="Arial" panose="020B0604020202020204" pitchFamily="34" charset="0"/>
                        </a:rPr>
                        <a:t>Professional who uses GIS technology to gather, analyze, update, and interpret geographic data</a:t>
                      </a:r>
                    </a:p>
                  </a:txBody>
                  <a:tcPr/>
                </a:tc>
                <a:extLst>
                  <a:ext uri="{0D108BD9-81ED-4DB2-BD59-A6C34878D82A}">
                    <a16:rowId xmlns:a16="http://schemas.microsoft.com/office/drawing/2014/main" val="3295794872"/>
                  </a:ext>
                </a:extLst>
              </a:tr>
            </a:tbl>
          </a:graphicData>
        </a:graphic>
      </p:graphicFrame>
      <p:graphicFrame>
        <p:nvGraphicFramePr>
          <p:cNvPr id="5" name="Content Placeholder 3">
            <a:extLst>
              <a:ext uri="{FF2B5EF4-FFF2-40B4-BE49-F238E27FC236}">
                <a16:creationId xmlns:a16="http://schemas.microsoft.com/office/drawing/2014/main" id="{FCF8BEB7-5BF1-449A-19CA-6EB484EBCE2B}"/>
              </a:ext>
            </a:extLst>
          </p:cNvPr>
          <p:cNvGraphicFramePr>
            <a:graphicFrameLocks/>
          </p:cNvGraphicFramePr>
          <p:nvPr>
            <p:extLst>
              <p:ext uri="{D42A27DB-BD31-4B8C-83A1-F6EECF244321}">
                <p14:modId xmlns:p14="http://schemas.microsoft.com/office/powerpoint/2010/main" val="2287232922"/>
              </p:ext>
            </p:extLst>
          </p:nvPr>
        </p:nvGraphicFramePr>
        <p:xfrm>
          <a:off x="423798" y="3323319"/>
          <a:ext cx="11272839" cy="2893838"/>
        </p:xfrm>
        <a:graphic>
          <a:graphicData uri="http://schemas.openxmlformats.org/drawingml/2006/table">
            <a:tbl>
              <a:tblPr firstRow="1" bandRow="1">
                <a:tableStyleId>{5C22544A-7EE6-4342-B048-85BDC9FD1C3A}</a:tableStyleId>
              </a:tblPr>
              <a:tblGrid>
                <a:gridCol w="1510930">
                  <a:extLst>
                    <a:ext uri="{9D8B030D-6E8A-4147-A177-3AD203B41FA5}">
                      <a16:colId xmlns:a16="http://schemas.microsoft.com/office/drawing/2014/main" val="469435717"/>
                    </a:ext>
                  </a:extLst>
                </a:gridCol>
                <a:gridCol w="9761909">
                  <a:extLst>
                    <a:ext uri="{9D8B030D-6E8A-4147-A177-3AD203B41FA5}">
                      <a16:colId xmlns:a16="http://schemas.microsoft.com/office/drawing/2014/main" val="592511853"/>
                    </a:ext>
                  </a:extLst>
                </a:gridCol>
              </a:tblGrid>
              <a:tr h="150332">
                <a:tc>
                  <a:txBody>
                    <a:bodyPr/>
                    <a:lstStyle/>
                    <a:p>
                      <a:pPr marL="0" marR="0">
                        <a:lnSpc>
                          <a:spcPct val="115000"/>
                        </a:lnSpc>
                      </a:pPr>
                      <a:r>
                        <a:rPr lang="en-GB" sz="1400" b="1">
                          <a:effectLst/>
                          <a:latin typeface="Arial" panose="020B0604020202020204" pitchFamily="34" charset="0"/>
                          <a:ea typeface="Times New Roman" panose="02020603050405020304" pitchFamily="18" charset="0"/>
                          <a:cs typeface="Arial" panose="020B0604020202020204" pitchFamily="34" charset="0"/>
                        </a:rPr>
                        <a:t>Relevant Terms</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47284">
                <a:tc>
                  <a:txBody>
                    <a:bodyPr/>
                    <a:lstStyle/>
                    <a:p>
                      <a:pPr marL="0" marR="0">
                        <a:lnSpc>
                          <a:spcPct val="115000"/>
                        </a:lnSpc>
                        <a:tabLst>
                          <a:tab pos="681990" algn="ctr"/>
                        </a:tabLst>
                      </a:pPr>
                      <a:r>
                        <a:rPr lang="en-GB" sz="1200" b="1" dirty="0">
                          <a:effectLst/>
                          <a:latin typeface="+mn-lt"/>
                          <a:ea typeface="Times New Roman" panose="02020603050405020304" pitchFamily="18" charset="0"/>
                          <a:cs typeface="Times New Roman" panose="02020603050405020304" pitchFamily="18" charset="0"/>
                        </a:rPr>
                        <a:t>CAD</a:t>
                      </a:r>
                      <a:endParaRPr lang="en-US" sz="1200" b="1" dirty="0">
                        <a:effectLst/>
                        <a:latin typeface="+mn-lt"/>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dirty="0">
                          <a:effectLst/>
                          <a:latin typeface="+mn-lt"/>
                          <a:ea typeface="Times New Roman" panose="02020603050405020304" pitchFamily="18" charset="0"/>
                          <a:cs typeface="Times New Roman" panose="02020603050405020304" pitchFamily="18" charset="0"/>
                        </a:rPr>
                        <a:t>Computer Aided Dispatch</a:t>
                      </a:r>
                      <a:endParaRPr lang="en-US" sz="1200" dirty="0">
                        <a:effectLst/>
                        <a:latin typeface="+mn-lt"/>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25125498"/>
                  </a:ext>
                </a:extLst>
              </a:tr>
              <a:tr h="347284">
                <a:tc>
                  <a:txBody>
                    <a:bodyPr/>
                    <a:lstStyle/>
                    <a:p>
                      <a:pPr marL="0" marR="0">
                        <a:lnSpc>
                          <a:spcPct val="115000"/>
                        </a:lnSpc>
                        <a:tabLst>
                          <a:tab pos="681990" algn="ctr"/>
                        </a:tabLst>
                      </a:pPr>
                      <a:r>
                        <a:rPr lang="en-GB" sz="1200" b="1">
                          <a:effectLst/>
                          <a:latin typeface="+mn-lt"/>
                          <a:ea typeface="Times New Roman" panose="02020603050405020304" pitchFamily="18" charset="0"/>
                          <a:cs typeface="Times New Roman" panose="02020603050405020304" pitchFamily="18" charset="0"/>
                        </a:rPr>
                        <a:t>CFS</a:t>
                      </a:r>
                      <a:endParaRPr lang="en-US" sz="1200" b="1">
                        <a:effectLst/>
                        <a:latin typeface="+mn-lt"/>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dirty="0">
                          <a:effectLst/>
                          <a:latin typeface="+mn-lt"/>
                          <a:ea typeface="Times New Roman" panose="02020603050405020304" pitchFamily="18" charset="0"/>
                          <a:cs typeface="Times New Roman" panose="02020603050405020304" pitchFamily="18" charset="0"/>
                        </a:rPr>
                        <a:t>Call for Service</a:t>
                      </a:r>
                      <a:endParaRPr lang="en-US" sz="1200" dirty="0">
                        <a:effectLst/>
                        <a:latin typeface="+mn-lt"/>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22300990"/>
                  </a:ext>
                </a:extLst>
              </a:tr>
              <a:tr h="347284">
                <a:tc>
                  <a:txBody>
                    <a:bodyPr/>
                    <a:lstStyle/>
                    <a:p>
                      <a:pPr marL="0" marR="0">
                        <a:lnSpc>
                          <a:spcPct val="115000"/>
                        </a:lnSpc>
                        <a:tabLst>
                          <a:tab pos="681990" algn="ctr"/>
                        </a:tabLst>
                      </a:pPr>
                      <a:r>
                        <a:rPr lang="en-GB" sz="1200" b="1">
                          <a:effectLst/>
                          <a:latin typeface="+mn-lt"/>
                          <a:ea typeface="Times New Roman" panose="02020603050405020304" pitchFamily="18" charset="0"/>
                          <a:cs typeface="Times New Roman" panose="02020603050405020304" pitchFamily="18" charset="0"/>
                        </a:rPr>
                        <a:t>GIS</a:t>
                      </a:r>
                      <a:endParaRPr lang="en-US" sz="1200" b="1">
                        <a:effectLst/>
                        <a:latin typeface="+mn-lt"/>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dirty="0">
                          <a:effectLst/>
                          <a:latin typeface="+mn-lt"/>
                          <a:ea typeface="Times New Roman" panose="02020603050405020304" pitchFamily="18" charset="0"/>
                          <a:cs typeface="Times New Roman" panose="02020603050405020304" pitchFamily="18" charset="0"/>
                        </a:rPr>
                        <a:t>Geographic Information System</a:t>
                      </a:r>
                      <a:endParaRPr lang="en-US" sz="1200" dirty="0">
                        <a:effectLst/>
                        <a:latin typeface="+mn-lt"/>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17741110"/>
                  </a:ext>
                </a:extLst>
              </a:tr>
              <a:tr h="347284">
                <a:tc>
                  <a:txBody>
                    <a:bodyPr/>
                    <a:lstStyle/>
                    <a:p>
                      <a:pPr marL="0" marR="0">
                        <a:lnSpc>
                          <a:spcPct val="115000"/>
                        </a:lnSpc>
                        <a:tabLst>
                          <a:tab pos="681990" algn="ctr"/>
                        </a:tabLst>
                      </a:pPr>
                      <a:r>
                        <a:rPr lang="en-GB" sz="1200" b="1">
                          <a:effectLst/>
                          <a:latin typeface="+mn-lt"/>
                          <a:ea typeface="Times New Roman" panose="02020603050405020304" pitchFamily="18" charset="0"/>
                          <a:cs typeface="Times New Roman" panose="02020603050405020304" pitchFamily="18" charset="0"/>
                        </a:rPr>
                        <a:t>PSAP</a:t>
                      </a:r>
                      <a:endParaRPr lang="en-US" sz="1200" b="1">
                        <a:effectLst/>
                        <a:latin typeface="+mn-lt"/>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dirty="0">
                          <a:effectLst/>
                          <a:latin typeface="+mn-lt"/>
                          <a:ea typeface="Times New Roman" panose="02020603050405020304" pitchFamily="18" charset="0"/>
                          <a:cs typeface="Times New Roman" panose="02020603050405020304" pitchFamily="18" charset="0"/>
                        </a:rPr>
                        <a:t>Public Safety Answering Point. Commonly referred to as the ‘‘Comms </a:t>
                      </a:r>
                      <a:r>
                        <a:rPr lang="en-GB" sz="1200" dirty="0" err="1">
                          <a:effectLst/>
                          <a:latin typeface="+mn-lt"/>
                          <a:ea typeface="Times New Roman" panose="02020603050405020304" pitchFamily="18" charset="0"/>
                          <a:cs typeface="Times New Roman" panose="02020603050405020304" pitchFamily="18" charset="0"/>
                        </a:rPr>
                        <a:t>Center</a:t>
                      </a:r>
                      <a:r>
                        <a:rPr lang="en-GB" sz="1200" dirty="0">
                          <a:effectLst/>
                          <a:latin typeface="+mn-lt"/>
                          <a:ea typeface="Times New Roman" panose="02020603050405020304" pitchFamily="18" charset="0"/>
                          <a:cs typeface="Times New Roman" panose="02020603050405020304" pitchFamily="18" charset="0"/>
                        </a:rPr>
                        <a:t>’ or ‘Dispatch </a:t>
                      </a:r>
                      <a:r>
                        <a:rPr lang="en-GB" sz="1200" dirty="0" err="1">
                          <a:effectLst/>
                          <a:latin typeface="+mn-lt"/>
                          <a:ea typeface="Times New Roman" panose="02020603050405020304" pitchFamily="18" charset="0"/>
                          <a:cs typeface="Times New Roman" panose="02020603050405020304" pitchFamily="18" charset="0"/>
                        </a:rPr>
                        <a:t>Center</a:t>
                      </a:r>
                      <a:r>
                        <a:rPr lang="en-GB" sz="1200" dirty="0">
                          <a:effectLst/>
                          <a:latin typeface="+mn-lt"/>
                          <a:ea typeface="Times New Roman" panose="02020603050405020304" pitchFamily="18" charset="0"/>
                          <a:cs typeface="Times New Roman" panose="02020603050405020304" pitchFamily="18" charset="0"/>
                        </a:rPr>
                        <a:t>’</a:t>
                      </a:r>
                      <a:endParaRPr lang="en-US" sz="1200" dirty="0">
                        <a:effectLst/>
                        <a:latin typeface="+mn-lt"/>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95794872"/>
                  </a:ext>
                </a:extLst>
              </a:tr>
              <a:tr h="347284">
                <a:tc>
                  <a:txBody>
                    <a:bodyPr/>
                    <a:lstStyle/>
                    <a:p>
                      <a:pPr marL="0" marR="0">
                        <a:lnSpc>
                          <a:spcPct val="115000"/>
                        </a:lnSpc>
                        <a:tabLst>
                          <a:tab pos="681990" algn="ctr"/>
                        </a:tabLst>
                      </a:pPr>
                      <a:r>
                        <a:rPr lang="en-US" sz="1200" b="1">
                          <a:effectLst/>
                          <a:latin typeface="+mn-lt"/>
                          <a:ea typeface="Times New Roman" panose="02020603050405020304" pitchFamily="18" charset="0"/>
                          <a:cs typeface="Times New Roman" panose="02020603050405020304" pitchFamily="18" charset="0"/>
                        </a:rPr>
                        <a:t>GEO FILES</a:t>
                      </a:r>
                    </a:p>
                  </a:txBody>
                  <a:tcPr anchor="ctr"/>
                </a:tc>
                <a:tc>
                  <a:txBody>
                    <a:bodyPr/>
                    <a:lstStyle/>
                    <a:p>
                      <a:pPr marL="0" marR="0">
                        <a:lnSpc>
                          <a:spcPct val="115000"/>
                        </a:lnSpc>
                      </a:pPr>
                      <a:r>
                        <a:rPr lang="en-US" sz="1200" dirty="0">
                          <a:effectLst/>
                          <a:latin typeface="+mn-lt"/>
                          <a:ea typeface="Times New Roman" panose="02020603050405020304" pitchFamily="18" charset="0"/>
                          <a:cs typeface="Times New Roman" panose="02020603050405020304" pitchFamily="18" charset="0"/>
                        </a:rPr>
                        <a:t>Shape files, </a:t>
                      </a:r>
                      <a:r>
                        <a:rPr lang="en-US" sz="1200" dirty="0" err="1">
                          <a:effectLst/>
                          <a:latin typeface="+mn-lt"/>
                          <a:ea typeface="Times New Roman" panose="02020603050405020304" pitchFamily="18" charset="0"/>
                          <a:cs typeface="Times New Roman" panose="02020603050405020304" pitchFamily="18" charset="0"/>
                        </a:rPr>
                        <a:t>GeoJSON</a:t>
                      </a:r>
                      <a:r>
                        <a:rPr lang="en-US" sz="1200" dirty="0">
                          <a:effectLst/>
                          <a:latin typeface="+mn-lt"/>
                          <a:ea typeface="Times New Roman" panose="02020603050405020304" pitchFamily="18" charset="0"/>
                          <a:cs typeface="Times New Roman" panose="02020603050405020304" pitchFamily="18" charset="0"/>
                        </a:rPr>
                        <a:t>, KML/KMZ, </a:t>
                      </a:r>
                      <a:r>
                        <a:rPr lang="en-US" sz="1200" dirty="0" err="1">
                          <a:effectLst/>
                          <a:latin typeface="+mn-lt"/>
                          <a:ea typeface="Times New Roman" panose="02020603050405020304" pitchFamily="18" charset="0"/>
                          <a:cs typeface="Times New Roman" panose="02020603050405020304" pitchFamily="18" charset="0"/>
                        </a:rPr>
                        <a:t>GeoTIFF</a:t>
                      </a:r>
                      <a:r>
                        <a:rPr lang="en-US" sz="1200" dirty="0">
                          <a:effectLst/>
                          <a:latin typeface="+mn-lt"/>
                          <a:ea typeface="Times New Roman" panose="02020603050405020304" pitchFamily="18" charset="0"/>
                          <a:cs typeface="Times New Roman" panose="02020603050405020304" pitchFamily="18" charset="0"/>
                        </a:rPr>
                        <a:t>, GDB, CSV, GML, </a:t>
                      </a:r>
                      <a:r>
                        <a:rPr lang="en-US" sz="1200" dirty="0" err="1">
                          <a:effectLst/>
                          <a:latin typeface="+mn-lt"/>
                          <a:ea typeface="Times New Roman" panose="02020603050405020304" pitchFamily="18" charset="0"/>
                          <a:cs typeface="Times New Roman" panose="02020603050405020304" pitchFamily="18" charset="0"/>
                        </a:rPr>
                        <a:t>NetCDF</a:t>
                      </a:r>
                      <a:endParaRPr lang="en-US" sz="1200" dirty="0">
                        <a:effectLst/>
                        <a:latin typeface="+mn-lt"/>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868043791"/>
                  </a:ext>
                </a:extLst>
              </a:tr>
              <a:tr h="347284">
                <a:tc>
                  <a:txBody>
                    <a:bodyPr/>
                    <a:lstStyle/>
                    <a:p>
                      <a:pPr marL="0" marR="0">
                        <a:lnSpc>
                          <a:spcPct val="115000"/>
                        </a:lnSpc>
                        <a:tabLst>
                          <a:tab pos="681990" algn="ctr"/>
                        </a:tabLst>
                      </a:pPr>
                      <a:r>
                        <a:rPr lang="en-US" sz="1200" b="1">
                          <a:effectLst/>
                          <a:latin typeface="+mn-lt"/>
                          <a:ea typeface="Times New Roman" panose="02020603050405020304" pitchFamily="18" charset="0"/>
                          <a:cs typeface="Times New Roman" panose="02020603050405020304" pitchFamily="18" charset="0"/>
                        </a:rPr>
                        <a:t>MAP LAYERS</a:t>
                      </a:r>
                    </a:p>
                  </a:txBody>
                  <a:tcPr anchor="ctr"/>
                </a:tc>
                <a:tc>
                  <a:txBody>
                    <a:bodyPr/>
                    <a:lstStyle/>
                    <a:p>
                      <a:pPr marL="0" marR="0">
                        <a:lnSpc>
                          <a:spcPct val="115000"/>
                        </a:lnSpc>
                      </a:pPr>
                      <a:r>
                        <a:rPr lang="en-US" sz="1200" dirty="0">
                          <a:effectLst/>
                          <a:latin typeface="+mn-lt"/>
                          <a:ea typeface="Times New Roman" panose="02020603050405020304" pitchFamily="18" charset="0"/>
                          <a:cs typeface="Times New Roman" panose="02020603050405020304" pitchFamily="18" charset="0"/>
                        </a:rPr>
                        <a:t>Component of Geographic Information System that allows users to organize, visualize, and analyze spatial data</a:t>
                      </a:r>
                    </a:p>
                  </a:txBody>
                  <a:tcPr anchor="ctr"/>
                </a:tc>
                <a:extLst>
                  <a:ext uri="{0D108BD9-81ED-4DB2-BD59-A6C34878D82A}">
                    <a16:rowId xmlns:a16="http://schemas.microsoft.com/office/drawing/2014/main" val="1173221506"/>
                  </a:ext>
                </a:extLst>
              </a:tr>
              <a:tr h="347284">
                <a:tc>
                  <a:txBody>
                    <a:bodyPr/>
                    <a:lstStyle/>
                    <a:p>
                      <a:pPr marL="0" marR="0">
                        <a:lnSpc>
                          <a:spcPct val="115000"/>
                        </a:lnSpc>
                        <a:tabLst>
                          <a:tab pos="681990" algn="ctr"/>
                        </a:tabLst>
                      </a:pPr>
                      <a:r>
                        <a:rPr lang="en-US" sz="1200" b="1">
                          <a:effectLst/>
                          <a:latin typeface="+mn-lt"/>
                          <a:ea typeface="Times New Roman" panose="02020603050405020304" pitchFamily="18" charset="0"/>
                          <a:cs typeface="Times New Roman" panose="02020603050405020304" pitchFamily="18" charset="0"/>
                        </a:rPr>
                        <a:t>MAPPING SHAPE FILES</a:t>
                      </a:r>
                    </a:p>
                  </a:txBody>
                  <a:tcPr anchor="ctr"/>
                </a:tc>
                <a:tc>
                  <a:txBody>
                    <a:bodyPr/>
                    <a:lstStyle/>
                    <a:p>
                      <a:pPr marL="0" marR="0">
                        <a:lnSpc>
                          <a:spcPct val="115000"/>
                        </a:lnSpc>
                      </a:pPr>
                      <a:r>
                        <a:rPr lang="en-US" sz="1200" dirty="0">
                          <a:effectLst/>
                          <a:latin typeface="+mn-lt"/>
                          <a:ea typeface="Times New Roman" panose="02020603050405020304" pitchFamily="18" charset="0"/>
                          <a:cs typeface="Times New Roman" panose="02020603050405020304" pitchFamily="18" charset="0"/>
                        </a:rPr>
                        <a:t>Shapefiles are used to store the geometric location and attribute information of geographic features</a:t>
                      </a:r>
                    </a:p>
                  </a:txBody>
                  <a:tcPr anchor="ctr"/>
                </a:tc>
                <a:extLst>
                  <a:ext uri="{0D108BD9-81ED-4DB2-BD59-A6C34878D82A}">
                    <a16:rowId xmlns:a16="http://schemas.microsoft.com/office/drawing/2014/main" val="4164300276"/>
                  </a:ext>
                </a:extLst>
              </a:tr>
            </a:tbl>
          </a:graphicData>
        </a:graphic>
      </p:graphicFrame>
    </p:spTree>
    <p:extLst>
      <p:ext uri="{BB962C8B-B14F-4D97-AF65-F5344CB8AC3E}">
        <p14:creationId xmlns:p14="http://schemas.microsoft.com/office/powerpoint/2010/main" val="28826674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3A454-A71E-B608-D3B3-4B4DE57B811F}"/>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6631E283-28D7-D77B-84FF-A989C36FB5F4}"/>
              </a:ext>
            </a:extLst>
          </p:cNvPr>
          <p:cNvSpPr>
            <a:spLocks noGrp="1"/>
          </p:cNvSpPr>
          <p:nvPr>
            <p:ph type="title"/>
          </p:nvPr>
        </p:nvSpPr>
        <p:spPr/>
        <p:txBody>
          <a:bodyPr wrap="square" anchor="t">
            <a:normAutofit/>
          </a:bodyPr>
          <a:lstStyle/>
          <a:p>
            <a:r>
              <a:rPr lang="en-US" sz="2400"/>
              <a:t>UC#4 Workflow: </a:t>
            </a:r>
            <a:r>
              <a:rPr lang="en-US" sz="2400">
                <a:solidFill>
                  <a:schemeClr val="accent4"/>
                </a:solidFill>
              </a:rPr>
              <a:t>GeoFile Maintenance</a:t>
            </a:r>
          </a:p>
        </p:txBody>
      </p:sp>
      <p:graphicFrame>
        <p:nvGraphicFramePr>
          <p:cNvPr id="4" name="Table 3">
            <a:extLst>
              <a:ext uri="{FF2B5EF4-FFF2-40B4-BE49-F238E27FC236}">
                <a16:creationId xmlns:a16="http://schemas.microsoft.com/office/drawing/2014/main" id="{0A2017B6-C5CA-3456-5DA1-B3940E6329DD}"/>
              </a:ext>
            </a:extLst>
          </p:cNvPr>
          <p:cNvGraphicFramePr>
            <a:graphicFrameLocks noGrp="1"/>
          </p:cNvGraphicFramePr>
          <p:nvPr>
            <p:extLst>
              <p:ext uri="{D42A27DB-BD31-4B8C-83A1-F6EECF244321}">
                <p14:modId xmlns:p14="http://schemas.microsoft.com/office/powerpoint/2010/main" val="1166490856"/>
              </p:ext>
            </p:extLst>
          </p:nvPr>
        </p:nvGraphicFramePr>
        <p:xfrm>
          <a:off x="466530" y="883686"/>
          <a:ext cx="10753106" cy="5180364"/>
        </p:xfrm>
        <a:graphic>
          <a:graphicData uri="http://schemas.openxmlformats.org/drawingml/2006/table">
            <a:tbl>
              <a:tblPr firstRow="1" bandRow="1">
                <a:tableStyleId>{5940675A-B579-460E-94D1-54222C63F5DA}</a:tableStyleId>
              </a:tblPr>
              <a:tblGrid>
                <a:gridCol w="872836">
                  <a:extLst>
                    <a:ext uri="{9D8B030D-6E8A-4147-A177-3AD203B41FA5}">
                      <a16:colId xmlns:a16="http://schemas.microsoft.com/office/drawing/2014/main" val="225041365"/>
                    </a:ext>
                  </a:extLst>
                </a:gridCol>
                <a:gridCol w="9880270">
                  <a:extLst>
                    <a:ext uri="{9D8B030D-6E8A-4147-A177-3AD203B41FA5}">
                      <a16:colId xmlns:a16="http://schemas.microsoft.com/office/drawing/2014/main" val="3654609005"/>
                    </a:ext>
                  </a:extLst>
                </a:gridCol>
              </a:tblGrid>
              <a:tr h="1726788">
                <a:tc>
                  <a:txBody>
                    <a:bodyPr/>
                    <a:lstStyle/>
                    <a:p>
                      <a:pPr algn="l"/>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40973869"/>
                  </a:ext>
                </a:extLst>
              </a:tr>
              <a:tr h="1726788">
                <a:tc>
                  <a:txBody>
                    <a:bodyPr/>
                    <a:lstStyle/>
                    <a:p>
                      <a:pPr algn="l"/>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87236139"/>
                  </a:ext>
                </a:extLst>
              </a:tr>
              <a:tr h="1726788">
                <a:tc>
                  <a:txBody>
                    <a:bodyPr/>
                    <a:lstStyle/>
                    <a:p>
                      <a:pPr algn="l"/>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6748141"/>
                  </a:ext>
                </a:extLst>
              </a:tr>
            </a:tbl>
          </a:graphicData>
        </a:graphic>
      </p:graphicFrame>
      <p:sp>
        <p:nvSpPr>
          <p:cNvPr id="5" name="Rectangle 4">
            <a:extLst>
              <a:ext uri="{FF2B5EF4-FFF2-40B4-BE49-F238E27FC236}">
                <a16:creationId xmlns:a16="http://schemas.microsoft.com/office/drawing/2014/main" id="{A5F30B7D-D8D7-63BF-5C66-1FA19B25C0B2}"/>
              </a:ext>
            </a:extLst>
          </p:cNvPr>
          <p:cNvSpPr/>
          <p:nvPr/>
        </p:nvSpPr>
        <p:spPr>
          <a:xfrm>
            <a:off x="2048449" y="995176"/>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1. </a:t>
            </a:r>
          </a:p>
          <a:p>
            <a:pPr algn="ctr">
              <a:spcAft>
                <a:spcPts val="300"/>
              </a:spcAft>
            </a:pPr>
            <a:r>
              <a:rPr lang="en-US" sz="1050">
                <a:solidFill>
                  <a:schemeClr val="tx1"/>
                </a:solidFill>
                <a:latin typeface="Arial"/>
                <a:cs typeface="Arial"/>
              </a:rPr>
              <a:t> GIS Utility staff collects data surrounding infrastructural and residential enhancements/ changes</a:t>
            </a:r>
            <a:endParaRPr lang="en-US" sz="1050">
              <a:solidFill>
                <a:schemeClr val="tx1"/>
              </a:solidFill>
              <a:latin typeface="Arial" panose="020B0604020202020204" pitchFamily="34" charset="0"/>
              <a:cs typeface="Arial" panose="020B0604020202020204" pitchFamily="34" charset="0"/>
            </a:endParaRPr>
          </a:p>
        </p:txBody>
      </p:sp>
      <p:cxnSp>
        <p:nvCxnSpPr>
          <p:cNvPr id="7" name="Straight Arrow Connector 6">
            <a:extLst>
              <a:ext uri="{FF2B5EF4-FFF2-40B4-BE49-F238E27FC236}">
                <a16:creationId xmlns:a16="http://schemas.microsoft.com/office/drawing/2014/main" id="{46956EAF-9BE2-8FB1-F867-E6940FDE91E5}"/>
              </a:ext>
            </a:extLst>
          </p:cNvPr>
          <p:cNvCxnSpPr>
            <a:cxnSpLocks/>
            <a:stCxn id="5" idx="3"/>
            <a:endCxn id="11" idx="1"/>
          </p:cNvCxnSpPr>
          <p:nvPr/>
        </p:nvCxnSpPr>
        <p:spPr>
          <a:xfrm>
            <a:off x="3344449" y="1735696"/>
            <a:ext cx="1479812" cy="9144"/>
          </a:xfrm>
          <a:prstGeom prst="straightConnector1">
            <a:avLst/>
          </a:prstGeom>
          <a:noFill/>
          <a:ln w="19050" cap="flat" cmpd="sng">
            <a:solidFill>
              <a:schemeClr val="tx2"/>
            </a:solidFill>
            <a:prstDash val="solid"/>
            <a:round/>
            <a:headEnd type="none" w="lg" len="med"/>
            <a:tailEnd type="triangle"/>
          </a:ln>
        </p:spPr>
      </p:cxnSp>
      <p:sp>
        <p:nvSpPr>
          <p:cNvPr id="8" name="Oval 7">
            <a:extLst>
              <a:ext uri="{FF2B5EF4-FFF2-40B4-BE49-F238E27FC236}">
                <a16:creationId xmlns:a16="http://schemas.microsoft.com/office/drawing/2014/main" id="{20DCDD7E-C142-EB22-1246-2A2127960DFD}"/>
              </a:ext>
            </a:extLst>
          </p:cNvPr>
          <p:cNvSpPr/>
          <p:nvPr/>
        </p:nvSpPr>
        <p:spPr>
          <a:xfrm>
            <a:off x="670704" y="1538406"/>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300"/>
              </a:spcAft>
            </a:pPr>
            <a:r>
              <a:rPr lang="en-US" sz="1100">
                <a:solidFill>
                  <a:schemeClr val="tx1"/>
                </a:solidFill>
              </a:rPr>
              <a:t>Start</a:t>
            </a:r>
          </a:p>
        </p:txBody>
      </p:sp>
      <p:cxnSp>
        <p:nvCxnSpPr>
          <p:cNvPr id="9" name="Straight Arrow Connector 8">
            <a:extLst>
              <a:ext uri="{FF2B5EF4-FFF2-40B4-BE49-F238E27FC236}">
                <a16:creationId xmlns:a16="http://schemas.microsoft.com/office/drawing/2014/main" id="{9CB6918F-B3AE-A957-2E21-F03595470A74}"/>
              </a:ext>
            </a:extLst>
          </p:cNvPr>
          <p:cNvCxnSpPr>
            <a:cxnSpLocks/>
            <a:stCxn id="8" idx="6"/>
            <a:endCxn id="5" idx="1"/>
          </p:cNvCxnSpPr>
          <p:nvPr/>
        </p:nvCxnSpPr>
        <p:spPr>
          <a:xfrm flipV="1">
            <a:off x="1109630" y="1735696"/>
            <a:ext cx="938819" cy="1"/>
          </a:xfrm>
          <a:prstGeom prst="straightConnector1">
            <a:avLst/>
          </a:prstGeom>
          <a:noFill/>
          <a:ln w="19050" cap="flat" cmpd="sng">
            <a:solidFill>
              <a:schemeClr val="tx2"/>
            </a:solidFill>
            <a:prstDash val="solid"/>
            <a:round/>
            <a:headEnd type="none" w="lg" len="med"/>
            <a:tailEnd type="triangle"/>
          </a:ln>
        </p:spPr>
      </p:cxnSp>
      <p:sp>
        <p:nvSpPr>
          <p:cNvPr id="10" name="Oval 9">
            <a:extLst>
              <a:ext uri="{FF2B5EF4-FFF2-40B4-BE49-F238E27FC236}">
                <a16:creationId xmlns:a16="http://schemas.microsoft.com/office/drawing/2014/main" id="{7E6AB9F5-229F-5201-0139-7BCE6ECA86DA}"/>
              </a:ext>
            </a:extLst>
          </p:cNvPr>
          <p:cNvSpPr/>
          <p:nvPr/>
        </p:nvSpPr>
        <p:spPr>
          <a:xfrm>
            <a:off x="11426272" y="1519696"/>
            <a:ext cx="432000" cy="432000"/>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spcAft>
                <a:spcPts val="300"/>
              </a:spcAft>
            </a:pPr>
            <a:r>
              <a:rPr lang="en-US" sz="1100">
                <a:solidFill>
                  <a:schemeClr val="tx1"/>
                </a:solidFill>
              </a:rPr>
              <a:t>End</a:t>
            </a:r>
          </a:p>
        </p:txBody>
      </p:sp>
      <p:sp>
        <p:nvSpPr>
          <p:cNvPr id="11" name="Rectangle 10">
            <a:extLst>
              <a:ext uri="{FF2B5EF4-FFF2-40B4-BE49-F238E27FC236}">
                <a16:creationId xmlns:a16="http://schemas.microsoft.com/office/drawing/2014/main" id="{909620D2-B514-D4EB-A149-8FB2D9855331}"/>
              </a:ext>
            </a:extLst>
          </p:cNvPr>
          <p:cNvSpPr/>
          <p:nvPr/>
        </p:nvSpPr>
        <p:spPr>
          <a:xfrm>
            <a:off x="4824261" y="1004320"/>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3. </a:t>
            </a:r>
          </a:p>
          <a:p>
            <a:pPr algn="ctr">
              <a:spcAft>
                <a:spcPts val="300"/>
              </a:spcAft>
            </a:pPr>
            <a:r>
              <a:rPr lang="en-US" sz="1050">
                <a:solidFill>
                  <a:schemeClr val="tx1"/>
                </a:solidFill>
                <a:latin typeface="Arial"/>
                <a:cs typeface="Arial"/>
              </a:rPr>
              <a:t> Tech-Services GIS Admin loads the shapefile to a localized database </a:t>
            </a:r>
            <a:endParaRPr lang="en-US" sz="1050">
              <a:solidFill>
                <a:schemeClr val="tx1"/>
              </a:solidFill>
              <a:latin typeface="Arial" panose="020B0604020202020204" pitchFamily="34" charset="0"/>
              <a:cs typeface="Arial" panose="020B0604020202020204" pitchFamily="34" charset="0"/>
            </a:endParaRPr>
          </a:p>
        </p:txBody>
      </p:sp>
      <p:sp>
        <p:nvSpPr>
          <p:cNvPr id="12" name="Magnetic Disk 9">
            <a:extLst>
              <a:ext uri="{FF2B5EF4-FFF2-40B4-BE49-F238E27FC236}">
                <a16:creationId xmlns:a16="http://schemas.microsoft.com/office/drawing/2014/main" id="{F891136D-1FC5-92ED-AFBE-DEE82C55D2EE}"/>
              </a:ext>
            </a:extLst>
          </p:cNvPr>
          <p:cNvSpPr/>
          <p:nvPr/>
        </p:nvSpPr>
        <p:spPr>
          <a:xfrm>
            <a:off x="4610997" y="2791613"/>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4. </a:t>
            </a:r>
          </a:p>
          <a:p>
            <a:pPr algn="ctr">
              <a:spcAft>
                <a:spcPts val="300"/>
              </a:spcAft>
            </a:pPr>
            <a:r>
              <a:rPr lang="en-US" sz="1050">
                <a:solidFill>
                  <a:schemeClr val="tx1"/>
                </a:solidFill>
                <a:latin typeface="Arial"/>
                <a:cs typeface="Arial"/>
              </a:rPr>
              <a:t>Information from the shapefile is utilized to update each map layer utilized by divisions of public safety  </a:t>
            </a:r>
            <a:endParaRPr lang="en-US" sz="105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923E3976-C7CA-ED12-4DB4-D2E9016E303B}"/>
              </a:ext>
            </a:extLst>
          </p:cNvPr>
          <p:cNvSpPr/>
          <p:nvPr/>
        </p:nvSpPr>
        <p:spPr>
          <a:xfrm>
            <a:off x="7818957" y="1004320"/>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5.</a:t>
            </a:r>
          </a:p>
          <a:p>
            <a:pPr algn="ctr">
              <a:spcAft>
                <a:spcPts val="300"/>
              </a:spcAft>
            </a:pPr>
            <a:r>
              <a:rPr lang="en-US" sz="1050">
                <a:solidFill>
                  <a:schemeClr val="tx1"/>
                </a:solidFill>
                <a:latin typeface="Arial"/>
                <a:cs typeface="Arial"/>
              </a:rPr>
              <a:t>  Information received potentially deems sporadic immediate updates needed.</a:t>
            </a:r>
            <a:endParaRPr lang="en-US" sz="1050">
              <a:solidFill>
                <a:schemeClr val="tx1"/>
              </a:solidFill>
              <a:latin typeface="Arial" panose="020B0604020202020204" pitchFamily="34" charset="0"/>
              <a:cs typeface="Arial" panose="020B0604020202020204" pitchFamily="34" charset="0"/>
            </a:endParaRPr>
          </a:p>
        </p:txBody>
      </p:sp>
      <p:cxnSp>
        <p:nvCxnSpPr>
          <p:cNvPr id="14" name="Straight Arrow Connector 13">
            <a:extLst>
              <a:ext uri="{FF2B5EF4-FFF2-40B4-BE49-F238E27FC236}">
                <a16:creationId xmlns:a16="http://schemas.microsoft.com/office/drawing/2014/main" id="{BAD007A7-B5B2-17D2-DBDC-6F87744FE0E6}"/>
              </a:ext>
            </a:extLst>
          </p:cNvPr>
          <p:cNvCxnSpPr>
            <a:cxnSpLocks/>
            <a:stCxn id="11" idx="2"/>
            <a:endCxn id="12" idx="1"/>
          </p:cNvCxnSpPr>
          <p:nvPr/>
        </p:nvCxnSpPr>
        <p:spPr>
          <a:xfrm>
            <a:off x="5472261" y="2485360"/>
            <a:ext cx="1224" cy="306253"/>
          </a:xfrm>
          <a:prstGeom prst="straightConnector1">
            <a:avLst/>
          </a:prstGeom>
          <a:noFill/>
          <a:ln w="19050" cap="flat" cmpd="sng">
            <a:solidFill>
              <a:schemeClr val="tx2"/>
            </a:solidFill>
            <a:prstDash val="solid"/>
            <a:round/>
            <a:headEnd type="triangle" w="med" len="med"/>
            <a:tailEnd type="triangle" w="med" len="med"/>
          </a:ln>
        </p:spPr>
      </p:cxnSp>
      <p:cxnSp>
        <p:nvCxnSpPr>
          <p:cNvPr id="15" name="Straight Arrow Connector 14">
            <a:extLst>
              <a:ext uri="{FF2B5EF4-FFF2-40B4-BE49-F238E27FC236}">
                <a16:creationId xmlns:a16="http://schemas.microsoft.com/office/drawing/2014/main" id="{5EE4077E-0036-2E66-F4BB-BD405EEDD989}"/>
              </a:ext>
            </a:extLst>
          </p:cNvPr>
          <p:cNvCxnSpPr>
            <a:cxnSpLocks/>
            <a:endCxn id="13" idx="1"/>
          </p:cNvCxnSpPr>
          <p:nvPr/>
        </p:nvCxnSpPr>
        <p:spPr>
          <a:xfrm>
            <a:off x="6108192" y="1744840"/>
            <a:ext cx="1710765" cy="0"/>
          </a:xfrm>
          <a:prstGeom prst="straightConnector1">
            <a:avLst/>
          </a:prstGeom>
          <a:noFill/>
          <a:ln w="19050" cap="flat" cmpd="sng">
            <a:solidFill>
              <a:schemeClr val="tx2"/>
            </a:solidFill>
            <a:prstDash val="solid"/>
            <a:round/>
            <a:headEnd type="none" w="lg" len="med"/>
            <a:tailEnd type="triangle"/>
          </a:ln>
        </p:spPr>
      </p:cxnSp>
      <p:cxnSp>
        <p:nvCxnSpPr>
          <p:cNvPr id="18" name="Straight Arrow Connector 17">
            <a:extLst>
              <a:ext uri="{FF2B5EF4-FFF2-40B4-BE49-F238E27FC236}">
                <a16:creationId xmlns:a16="http://schemas.microsoft.com/office/drawing/2014/main" id="{1A005293-EBF9-03A2-512E-3592A4832997}"/>
              </a:ext>
            </a:extLst>
          </p:cNvPr>
          <p:cNvCxnSpPr>
            <a:cxnSpLocks/>
            <a:endCxn id="10" idx="2"/>
          </p:cNvCxnSpPr>
          <p:nvPr/>
        </p:nvCxnSpPr>
        <p:spPr>
          <a:xfrm>
            <a:off x="9125712" y="1735696"/>
            <a:ext cx="2300560" cy="0"/>
          </a:xfrm>
          <a:prstGeom prst="straightConnector1">
            <a:avLst/>
          </a:prstGeom>
          <a:noFill/>
          <a:ln w="19050" cap="flat" cmpd="sng">
            <a:solidFill>
              <a:schemeClr val="tx2"/>
            </a:solidFill>
            <a:prstDash val="solid"/>
            <a:round/>
            <a:headEnd type="none" w="lg" len="med"/>
            <a:tailEnd type="triangle"/>
          </a:ln>
        </p:spPr>
      </p:cxnSp>
      <p:cxnSp>
        <p:nvCxnSpPr>
          <p:cNvPr id="19" name="Straight Arrow Connector 18">
            <a:extLst>
              <a:ext uri="{FF2B5EF4-FFF2-40B4-BE49-F238E27FC236}">
                <a16:creationId xmlns:a16="http://schemas.microsoft.com/office/drawing/2014/main" id="{9D2A126E-DE14-7445-EA2B-594C04138331}"/>
              </a:ext>
            </a:extLst>
          </p:cNvPr>
          <p:cNvCxnSpPr>
            <a:cxnSpLocks/>
            <a:stCxn id="13" idx="2"/>
            <a:endCxn id="26" idx="1"/>
          </p:cNvCxnSpPr>
          <p:nvPr/>
        </p:nvCxnSpPr>
        <p:spPr>
          <a:xfrm flipH="1">
            <a:off x="8457813" y="2485360"/>
            <a:ext cx="9144" cy="305120"/>
          </a:xfrm>
          <a:prstGeom prst="straightConnector1">
            <a:avLst/>
          </a:prstGeom>
          <a:noFill/>
          <a:ln w="19050" cap="flat" cmpd="sng">
            <a:solidFill>
              <a:schemeClr val="tx2"/>
            </a:solidFill>
            <a:prstDash val="solid"/>
            <a:round/>
            <a:headEnd type="none" w="lg" len="med"/>
            <a:tailEnd type="triangle"/>
          </a:ln>
        </p:spPr>
      </p:cxnSp>
      <p:sp>
        <p:nvSpPr>
          <p:cNvPr id="20" name="Rectangle 19">
            <a:extLst>
              <a:ext uri="{FF2B5EF4-FFF2-40B4-BE49-F238E27FC236}">
                <a16:creationId xmlns:a16="http://schemas.microsoft.com/office/drawing/2014/main" id="{A0A107E8-B8F6-4B49-5D65-DCDE6702F418}"/>
              </a:ext>
            </a:extLst>
          </p:cNvPr>
          <p:cNvSpPr/>
          <p:nvPr/>
        </p:nvSpPr>
        <p:spPr>
          <a:xfrm>
            <a:off x="7809813" y="4459555"/>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6.</a:t>
            </a:r>
          </a:p>
          <a:p>
            <a:pPr algn="ctr">
              <a:spcAft>
                <a:spcPts val="300"/>
              </a:spcAft>
            </a:pPr>
            <a:r>
              <a:rPr lang="en-US" sz="1050">
                <a:solidFill>
                  <a:schemeClr val="tx1"/>
                </a:solidFill>
                <a:latin typeface="Arial"/>
                <a:cs typeface="Arial"/>
              </a:rPr>
              <a:t>Updates are pushed to MDCs monthly or when critical updates are justified</a:t>
            </a:r>
            <a:endParaRPr lang="en-US" sz="1050">
              <a:solidFill>
                <a:schemeClr val="tx1"/>
              </a:solidFill>
              <a:latin typeface="Arial" panose="020B0604020202020204" pitchFamily="34" charset="0"/>
              <a:cs typeface="Arial" panose="020B0604020202020204" pitchFamily="34" charset="0"/>
            </a:endParaRPr>
          </a:p>
        </p:txBody>
      </p:sp>
      <p:cxnSp>
        <p:nvCxnSpPr>
          <p:cNvPr id="21" name="Straight Arrow Connector 20">
            <a:extLst>
              <a:ext uri="{FF2B5EF4-FFF2-40B4-BE49-F238E27FC236}">
                <a16:creationId xmlns:a16="http://schemas.microsoft.com/office/drawing/2014/main" id="{05BA8265-9A6C-804A-F0E3-4057763592DF}"/>
              </a:ext>
            </a:extLst>
          </p:cNvPr>
          <p:cNvCxnSpPr>
            <a:cxnSpLocks/>
            <a:stCxn id="26" idx="3"/>
            <a:endCxn id="20" idx="0"/>
          </p:cNvCxnSpPr>
          <p:nvPr/>
        </p:nvCxnSpPr>
        <p:spPr>
          <a:xfrm>
            <a:off x="8457813" y="4186612"/>
            <a:ext cx="0" cy="272943"/>
          </a:xfrm>
          <a:prstGeom prst="straightConnector1">
            <a:avLst/>
          </a:prstGeom>
          <a:noFill/>
          <a:ln w="19050" cap="flat" cmpd="sng">
            <a:solidFill>
              <a:schemeClr val="tx2"/>
            </a:solidFill>
            <a:prstDash val="solid"/>
            <a:round/>
            <a:headEnd type="none" w="lg" len="med"/>
            <a:tailEnd type="triangle"/>
          </a:ln>
        </p:spPr>
      </p:cxnSp>
      <p:sp>
        <p:nvSpPr>
          <p:cNvPr id="24" name="Rectangle 23">
            <a:extLst>
              <a:ext uri="{FF2B5EF4-FFF2-40B4-BE49-F238E27FC236}">
                <a16:creationId xmlns:a16="http://schemas.microsoft.com/office/drawing/2014/main" id="{3A321A1D-F1CD-B19E-DC27-65AF313D9BC7}"/>
              </a:ext>
            </a:extLst>
          </p:cNvPr>
          <p:cNvSpPr/>
          <p:nvPr/>
        </p:nvSpPr>
        <p:spPr>
          <a:xfrm>
            <a:off x="9575250" y="4459555"/>
            <a:ext cx="1296000" cy="1481040"/>
          </a:xfrm>
          <a:prstGeom prst="rect">
            <a:avLst/>
          </a:prstGeom>
          <a:solidFill>
            <a:schemeClr val="bg1">
              <a:lumMod val="95000"/>
            </a:schemeClr>
          </a:solid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i="1">
                <a:solidFill>
                  <a:schemeClr val="tx1">
                    <a:lumMod val="50000"/>
                    <a:lumOff val="50000"/>
                  </a:schemeClr>
                </a:solidFill>
                <a:latin typeface="Arial" panose="020B0604020202020204" pitchFamily="34" charset="0"/>
                <a:cs typeface="Arial" panose="020B0604020202020204" pitchFamily="34" charset="0"/>
              </a:rPr>
              <a:t>Updates can be driven by weather or unforeseen events…</a:t>
            </a:r>
            <a:endParaRPr lang="en-US" sz="105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25" name="Straight Arrow Connector 24">
            <a:extLst>
              <a:ext uri="{FF2B5EF4-FFF2-40B4-BE49-F238E27FC236}">
                <a16:creationId xmlns:a16="http://schemas.microsoft.com/office/drawing/2014/main" id="{B8BFC716-FF4A-9D9A-0B35-2E951D91D9FE}"/>
              </a:ext>
            </a:extLst>
          </p:cNvPr>
          <p:cNvCxnSpPr>
            <a:cxnSpLocks/>
            <a:stCxn id="20" idx="3"/>
            <a:endCxn id="24" idx="1"/>
          </p:cNvCxnSpPr>
          <p:nvPr/>
        </p:nvCxnSpPr>
        <p:spPr>
          <a:xfrm>
            <a:off x="9105813" y="5200075"/>
            <a:ext cx="469437" cy="0"/>
          </a:xfrm>
          <a:prstGeom prst="straightConnector1">
            <a:avLst/>
          </a:prstGeom>
          <a:noFill/>
          <a:ln w="19050" cap="flat" cmpd="sng">
            <a:solidFill>
              <a:schemeClr val="tx1">
                <a:lumMod val="50000"/>
                <a:lumOff val="50000"/>
              </a:schemeClr>
            </a:solidFill>
            <a:prstDash val="solid"/>
            <a:round/>
            <a:headEnd type="none" w="lg" len="med"/>
            <a:tailEnd type="triangle"/>
          </a:ln>
        </p:spPr>
      </p:cxnSp>
      <p:sp>
        <p:nvSpPr>
          <p:cNvPr id="26" name="Magnetic Disk 35">
            <a:extLst>
              <a:ext uri="{FF2B5EF4-FFF2-40B4-BE49-F238E27FC236}">
                <a16:creationId xmlns:a16="http://schemas.microsoft.com/office/drawing/2014/main" id="{0C9D48F9-8F9F-349A-6587-D685C53D6A44}"/>
              </a:ext>
            </a:extLst>
          </p:cNvPr>
          <p:cNvSpPr/>
          <p:nvPr/>
        </p:nvSpPr>
        <p:spPr>
          <a:xfrm>
            <a:off x="7595325" y="2790480"/>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6.</a:t>
            </a:r>
          </a:p>
          <a:p>
            <a:pPr algn="ctr">
              <a:spcAft>
                <a:spcPts val="300"/>
              </a:spcAft>
            </a:pPr>
            <a:r>
              <a:rPr lang="en-US" sz="1050">
                <a:solidFill>
                  <a:schemeClr val="tx1"/>
                </a:solidFill>
                <a:latin typeface="Arial"/>
                <a:cs typeface="Arial"/>
              </a:rPr>
              <a:t>  Tech Services makes the required updates as needed to GEO database. </a:t>
            </a:r>
            <a:endParaRPr lang="en-US" sz="1050">
              <a:solidFill>
                <a:schemeClr val="tx1"/>
              </a:solidFill>
              <a:latin typeface="Arial" panose="020B0604020202020204" pitchFamily="34" charset="0"/>
              <a:cs typeface="Arial" panose="020B0604020202020204" pitchFamily="34" charset="0"/>
            </a:endParaRPr>
          </a:p>
        </p:txBody>
      </p:sp>
      <p:sp>
        <p:nvSpPr>
          <p:cNvPr id="30" name="Magnetic Disk 9">
            <a:extLst>
              <a:ext uri="{FF2B5EF4-FFF2-40B4-BE49-F238E27FC236}">
                <a16:creationId xmlns:a16="http://schemas.microsoft.com/office/drawing/2014/main" id="{110FB948-4BB6-7851-5D28-8B418C4E016C}"/>
              </a:ext>
            </a:extLst>
          </p:cNvPr>
          <p:cNvSpPr/>
          <p:nvPr/>
        </p:nvSpPr>
        <p:spPr>
          <a:xfrm>
            <a:off x="1785999" y="2776061"/>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2. </a:t>
            </a:r>
          </a:p>
          <a:p>
            <a:pPr algn="ctr">
              <a:spcAft>
                <a:spcPts val="300"/>
              </a:spcAft>
            </a:pPr>
            <a:r>
              <a:rPr lang="en-US" sz="1050">
                <a:solidFill>
                  <a:schemeClr val="tx1"/>
                </a:solidFill>
                <a:latin typeface="Arial"/>
                <a:cs typeface="Arial"/>
              </a:rPr>
              <a:t>  Shapefiles are uploaded to a centralized database and are provided to Tech-Services for updates </a:t>
            </a:r>
            <a:endParaRPr lang="en-US" sz="1050">
              <a:solidFill>
                <a:schemeClr val="tx1"/>
              </a:solidFill>
              <a:latin typeface="Arial" panose="020B0604020202020204" pitchFamily="34" charset="0"/>
              <a:cs typeface="Arial" panose="020B0604020202020204" pitchFamily="34" charset="0"/>
            </a:endParaRPr>
          </a:p>
        </p:txBody>
      </p:sp>
      <p:cxnSp>
        <p:nvCxnSpPr>
          <p:cNvPr id="62" name="Straight Arrow Connector 61">
            <a:extLst>
              <a:ext uri="{FF2B5EF4-FFF2-40B4-BE49-F238E27FC236}">
                <a16:creationId xmlns:a16="http://schemas.microsoft.com/office/drawing/2014/main" id="{AFB346EC-460E-906B-2A2F-08C5B70952F2}"/>
              </a:ext>
            </a:extLst>
          </p:cNvPr>
          <p:cNvCxnSpPr>
            <a:cxnSpLocks/>
          </p:cNvCxnSpPr>
          <p:nvPr/>
        </p:nvCxnSpPr>
        <p:spPr>
          <a:xfrm>
            <a:off x="2652861" y="2491456"/>
            <a:ext cx="1224" cy="306253"/>
          </a:xfrm>
          <a:prstGeom prst="straightConnector1">
            <a:avLst/>
          </a:prstGeom>
          <a:noFill/>
          <a:ln w="19050" cap="flat" cmpd="sng">
            <a:solidFill>
              <a:schemeClr val="tx2"/>
            </a:solidFill>
            <a:prstDash val="solid"/>
            <a:round/>
            <a:headEnd type="triangle" w="med" len="med"/>
            <a:tailEnd type="triangle" w="med" len="med"/>
          </a:ln>
        </p:spPr>
      </p:cxnSp>
    </p:spTree>
    <p:extLst>
      <p:ext uri="{BB962C8B-B14F-4D97-AF65-F5344CB8AC3E}">
        <p14:creationId xmlns:p14="http://schemas.microsoft.com/office/powerpoint/2010/main" val="3076755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6EF05-743B-BD83-7DF9-EAA1E489A9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8EAB45-C58C-970D-5428-4B9FA93DC2F1}"/>
              </a:ext>
            </a:extLst>
          </p:cNvPr>
          <p:cNvSpPr>
            <a:spLocks noGrp="1"/>
          </p:cNvSpPr>
          <p:nvPr>
            <p:ph type="title"/>
          </p:nvPr>
        </p:nvSpPr>
        <p:spPr/>
        <p:txBody>
          <a:bodyPr/>
          <a:lstStyle/>
          <a:p>
            <a:r>
              <a:rPr lang="en-US"/>
              <a:t>Use Case #5:</a:t>
            </a:r>
            <a:br>
              <a:rPr lang="en-US"/>
            </a:br>
            <a:r>
              <a:rPr lang="en-US" sz="2400">
                <a:solidFill>
                  <a:schemeClr val="accent4"/>
                </a:solidFill>
              </a:rPr>
              <a:t>Reporting</a:t>
            </a:r>
            <a:endParaRPr lang="en-US">
              <a:solidFill>
                <a:schemeClr val="accent4"/>
              </a:solidFill>
            </a:endParaRPr>
          </a:p>
        </p:txBody>
      </p:sp>
    </p:spTree>
    <p:extLst>
      <p:ext uri="{BB962C8B-B14F-4D97-AF65-F5344CB8AC3E}">
        <p14:creationId xmlns:p14="http://schemas.microsoft.com/office/powerpoint/2010/main" val="3035772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694F7-BEC3-905D-2682-DD44BB6A676A}"/>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C8D06B53-4FC3-3266-DCC5-4711CC467A86}"/>
              </a:ext>
            </a:extLst>
          </p:cNvPr>
          <p:cNvSpPr>
            <a:spLocks noGrp="1"/>
          </p:cNvSpPr>
          <p:nvPr>
            <p:ph type="title"/>
          </p:nvPr>
        </p:nvSpPr>
        <p:spPr/>
        <p:txBody>
          <a:bodyPr/>
          <a:lstStyle/>
          <a:p>
            <a:r>
              <a:rPr lang="en-US"/>
              <a:t>UC#5 Context: </a:t>
            </a:r>
            <a:r>
              <a:rPr lang="en-US" sz="2400">
                <a:solidFill>
                  <a:schemeClr val="accent4"/>
                </a:solidFill>
              </a:rPr>
              <a:t>Reporting</a:t>
            </a:r>
            <a:endParaRPr lang="en-US">
              <a:solidFill>
                <a:schemeClr val="accent4"/>
              </a:solidFill>
            </a:endParaRPr>
          </a:p>
        </p:txBody>
      </p:sp>
      <p:graphicFrame>
        <p:nvGraphicFramePr>
          <p:cNvPr id="20" name="Content Placeholder 19">
            <a:extLst>
              <a:ext uri="{FF2B5EF4-FFF2-40B4-BE49-F238E27FC236}">
                <a16:creationId xmlns:a16="http://schemas.microsoft.com/office/drawing/2014/main" id="{1F6271C9-46CF-5D0A-A720-806860762933}"/>
              </a:ext>
            </a:extLst>
          </p:cNvPr>
          <p:cNvGraphicFramePr>
            <a:graphicFrameLocks noGrp="1"/>
          </p:cNvGraphicFramePr>
          <p:nvPr>
            <p:ph sz="quarter" idx="10"/>
            <p:extLst>
              <p:ext uri="{D42A27DB-BD31-4B8C-83A1-F6EECF244321}">
                <p14:modId xmlns:p14="http://schemas.microsoft.com/office/powerpoint/2010/main" val="2845594333"/>
              </p:ext>
            </p:extLst>
          </p:nvPr>
        </p:nvGraphicFramePr>
        <p:xfrm>
          <a:off x="457199" y="980310"/>
          <a:ext cx="11276014" cy="4447310"/>
        </p:xfrm>
        <a:graphic>
          <a:graphicData uri="http://schemas.openxmlformats.org/drawingml/2006/table">
            <a:tbl>
              <a:tblPr firstRow="1" bandRow="1">
                <a:tableStyleId>{2D5ABB26-0587-4C30-8999-92F81FD0307C}</a:tableStyleId>
              </a:tblPr>
              <a:tblGrid>
                <a:gridCol w="5638007">
                  <a:extLst>
                    <a:ext uri="{9D8B030D-6E8A-4147-A177-3AD203B41FA5}">
                      <a16:colId xmlns:a16="http://schemas.microsoft.com/office/drawing/2014/main" val="253712399"/>
                    </a:ext>
                  </a:extLst>
                </a:gridCol>
                <a:gridCol w="5638007">
                  <a:extLst>
                    <a:ext uri="{9D8B030D-6E8A-4147-A177-3AD203B41FA5}">
                      <a16:colId xmlns:a16="http://schemas.microsoft.com/office/drawing/2014/main" val="2326793871"/>
                    </a:ext>
                  </a:extLst>
                </a:gridCol>
              </a:tblGrid>
              <a:tr h="370840">
                <a:tc>
                  <a:txBody>
                    <a:bodyPr/>
                    <a:lstStyle/>
                    <a:p>
                      <a:pPr>
                        <a:spcAft>
                          <a:spcPts val="600"/>
                        </a:spcAft>
                      </a:pPr>
                      <a:r>
                        <a:rPr lang="en-US" sz="1600" b="1" kern="1200">
                          <a:solidFill>
                            <a:schemeClr val="bg1"/>
                          </a:solidFill>
                          <a:latin typeface="+mj-lt"/>
                          <a:ea typeface="+mn-ea"/>
                          <a:cs typeface="+mn-cs"/>
                        </a:rPr>
                        <a:t>Scenario</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b="1">
                          <a:solidFill>
                            <a:schemeClr val="bg1"/>
                          </a:solidFill>
                          <a:latin typeface="+mj-lt"/>
                        </a:rPr>
                        <a:t>General Information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914426090"/>
                  </a:ext>
                </a:extLst>
              </a:tr>
              <a:tr h="1605804">
                <a:tc>
                  <a:txBody>
                    <a:bodyPr/>
                    <a:lstStyle/>
                    <a:p>
                      <a:pPr>
                        <a:spcAft>
                          <a:spcPts val="600"/>
                        </a:spcAft>
                      </a:pPr>
                      <a:r>
                        <a:rPr lang="en-US" sz="1200"/>
                        <a:t>There is a fire at a warehouse in Cary and the flames are spreading. Fire units are dispatched to the scene. The initial dispatch included Fire Engine 9, Ladder Truck 3, and Hazmat Unit 2. Upon arrival, heavy smoke and flames necessitated additional resources. There was on-site coordination for unit status and resource allocation. After the fire was contained, a comprehensive incident report was compiled from the CAD system. </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Information is entered into the CAD system, then transferred to the Records Management System (RMS)</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Data from RMS is not easily digestible and requires high-level of manual translation for reporting and compliance</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Third-party integrations are either cumbersome or unavailable, necessitating the use of separate applications due to the lack of integration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77390401"/>
                  </a:ext>
                </a:extLst>
              </a:tr>
              <a:tr h="370840">
                <a:tc>
                  <a:txBody>
                    <a:bodyPr/>
                    <a:lstStyle/>
                    <a:p>
                      <a:pPr>
                        <a:spcAft>
                          <a:spcPts val="600"/>
                        </a:spcAft>
                      </a:pPr>
                      <a:r>
                        <a:rPr lang="en-US" sz="1600">
                          <a:solidFill>
                            <a:schemeClr val="bg1"/>
                          </a:solidFill>
                          <a:latin typeface="+mj-lt"/>
                        </a:rPr>
                        <a:t>Current Challenges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a:solidFill>
                            <a:schemeClr val="bg1"/>
                          </a:solidFill>
                          <a:latin typeface="+mj-lt"/>
                        </a:rPr>
                        <a:t>Primary Intended Outcomes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427048309"/>
                  </a:ext>
                </a:extLst>
              </a:tr>
              <a:tr h="2099826">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The current state system provides limited reporting functions as part of the core software platform</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Reporting exports results in large amounts of extraneous data, which fosters the need for labor-intensive translation that is no longer relevant to compliance and reporting</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Customization of reports is costly with existing vendors and is not available under the current platform</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These manual processes put extra strain on Cary’s workforce, especially in highly critical areas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Streamline report creation and minimize human error to improve efficiency and ensure accuracy with compliance and reporting metrics.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Tailored reports track resource usage and availability, ensuring that personnel and equipment are allocated effectively and efficiently</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Historical data from customized reports reveal trends and areas for improvement, supporting strategic forecasting, opportunities to enhance training programs, and enhancing preparedness strategies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Real-time analytics enable emergency personnel to adapt strategies and resource allocation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444414879"/>
                  </a:ext>
                </a:extLst>
              </a:tr>
            </a:tbl>
          </a:graphicData>
        </a:graphic>
      </p:graphicFrame>
    </p:spTree>
    <p:extLst>
      <p:ext uri="{BB962C8B-B14F-4D97-AF65-F5344CB8AC3E}">
        <p14:creationId xmlns:p14="http://schemas.microsoft.com/office/powerpoint/2010/main" val="28529203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50EB7-019F-128B-D2C4-0A045B7228E6}"/>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BDCCF8DE-D814-221C-590B-F60EA7B0C06C}"/>
              </a:ext>
            </a:extLst>
          </p:cNvPr>
          <p:cNvSpPr>
            <a:spLocks noGrp="1"/>
          </p:cNvSpPr>
          <p:nvPr>
            <p:ph type="title"/>
          </p:nvPr>
        </p:nvSpPr>
        <p:spPr/>
        <p:txBody>
          <a:bodyPr wrap="square" anchor="t">
            <a:normAutofit/>
          </a:bodyPr>
          <a:lstStyle/>
          <a:p>
            <a:r>
              <a:rPr lang="en-US" sz="2400"/>
              <a:t>UC#5 Definitions: </a:t>
            </a:r>
            <a:r>
              <a:rPr lang="en-US" sz="2400">
                <a:solidFill>
                  <a:schemeClr val="accent4"/>
                </a:solidFill>
              </a:rPr>
              <a:t>Reporting</a:t>
            </a:r>
          </a:p>
        </p:txBody>
      </p:sp>
      <p:graphicFrame>
        <p:nvGraphicFramePr>
          <p:cNvPr id="4" name="Content Placeholder 3">
            <a:extLst>
              <a:ext uri="{FF2B5EF4-FFF2-40B4-BE49-F238E27FC236}">
                <a16:creationId xmlns:a16="http://schemas.microsoft.com/office/drawing/2014/main" id="{E8893508-EEE6-9D6C-D766-5031B0D1E75D}"/>
              </a:ext>
            </a:extLst>
          </p:cNvPr>
          <p:cNvGraphicFramePr>
            <a:graphicFrameLocks noGrp="1"/>
          </p:cNvGraphicFramePr>
          <p:nvPr>
            <p:ph sz="quarter" idx="4294967295"/>
            <p:extLst>
              <p:ext uri="{D42A27DB-BD31-4B8C-83A1-F6EECF244321}">
                <p14:modId xmlns:p14="http://schemas.microsoft.com/office/powerpoint/2010/main" val="3870818312"/>
              </p:ext>
            </p:extLst>
          </p:nvPr>
        </p:nvGraphicFramePr>
        <p:xfrm>
          <a:off x="460374" y="1181683"/>
          <a:ext cx="11272839" cy="1304355"/>
        </p:xfrm>
        <a:graphic>
          <a:graphicData uri="http://schemas.openxmlformats.org/drawingml/2006/table">
            <a:tbl>
              <a:tblPr firstRow="1" bandRow="1">
                <a:tableStyleId>{5C22544A-7EE6-4342-B048-85BDC9FD1C3A}</a:tableStyleId>
              </a:tblPr>
              <a:tblGrid>
                <a:gridCol w="1487179">
                  <a:extLst>
                    <a:ext uri="{9D8B030D-6E8A-4147-A177-3AD203B41FA5}">
                      <a16:colId xmlns:a16="http://schemas.microsoft.com/office/drawing/2014/main" val="469435717"/>
                    </a:ext>
                  </a:extLst>
                </a:gridCol>
                <a:gridCol w="9785660">
                  <a:extLst>
                    <a:ext uri="{9D8B030D-6E8A-4147-A177-3AD203B41FA5}">
                      <a16:colId xmlns:a16="http://schemas.microsoft.com/office/drawing/2014/main" val="592511853"/>
                    </a:ext>
                  </a:extLst>
                </a:gridCol>
              </a:tblGrid>
              <a:tr h="0">
                <a:tc>
                  <a:txBody>
                    <a:bodyPr/>
                    <a:lstStyle/>
                    <a:p>
                      <a:pPr marL="0" marR="0">
                        <a:lnSpc>
                          <a:spcPct val="115000"/>
                        </a:lnSpc>
                      </a:pPr>
                      <a:r>
                        <a:rPr lang="en-GB" sz="1400" b="1">
                          <a:effectLst/>
                          <a:latin typeface="Arial" panose="020B0604020202020204" pitchFamily="34" charset="0"/>
                          <a:cs typeface="Arial" panose="020B0604020202020204" pitchFamily="34" charset="0"/>
                        </a:rPr>
                        <a:t>Actor</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Supervisor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dirty="0">
                          <a:effectLst/>
                          <a:latin typeface="Arial" panose="020B0604020202020204" pitchFamily="34" charset="0"/>
                          <a:cs typeface="Arial" panose="020B0604020202020204" pitchFamily="34" charset="0"/>
                        </a:rPr>
                        <a:t>The role responsible for supervising call taking and dispatch operations within the PSAP with a discrete set of CAD system privileges, based on role-based permissions, beyond standard CAD user capabilities.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225125498"/>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CAD Administrator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dirty="0">
                          <a:effectLst/>
                          <a:latin typeface="Arial" panose="020B0604020202020204" pitchFamily="34" charset="0"/>
                          <a:cs typeface="Arial" panose="020B0604020202020204" pitchFamily="34" charset="0"/>
                        </a:rPr>
                        <a:t>The user responsible for managing the CAD system, including but not limited to such tasks such as user account provisioning, user interface enhancements, application workflow enhancements, creation of new reports, etc.</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622300990"/>
                  </a:ext>
                </a:extLst>
              </a:tr>
            </a:tbl>
          </a:graphicData>
        </a:graphic>
      </p:graphicFrame>
      <p:graphicFrame>
        <p:nvGraphicFramePr>
          <p:cNvPr id="5" name="Content Placeholder 3">
            <a:extLst>
              <a:ext uri="{FF2B5EF4-FFF2-40B4-BE49-F238E27FC236}">
                <a16:creationId xmlns:a16="http://schemas.microsoft.com/office/drawing/2014/main" id="{54BB685E-9128-1D3B-84BB-4311D04AD748}"/>
              </a:ext>
            </a:extLst>
          </p:cNvPr>
          <p:cNvGraphicFramePr>
            <a:graphicFrameLocks/>
          </p:cNvGraphicFramePr>
          <p:nvPr>
            <p:extLst>
              <p:ext uri="{D42A27DB-BD31-4B8C-83A1-F6EECF244321}">
                <p14:modId xmlns:p14="http://schemas.microsoft.com/office/powerpoint/2010/main" val="2940053794"/>
              </p:ext>
            </p:extLst>
          </p:nvPr>
        </p:nvGraphicFramePr>
        <p:xfrm>
          <a:off x="460374" y="3661647"/>
          <a:ext cx="11272839" cy="1010481"/>
        </p:xfrm>
        <a:graphic>
          <a:graphicData uri="http://schemas.openxmlformats.org/drawingml/2006/table">
            <a:tbl>
              <a:tblPr firstRow="1" bandRow="1">
                <a:tableStyleId>{5C22544A-7EE6-4342-B048-85BDC9FD1C3A}</a:tableStyleId>
              </a:tblPr>
              <a:tblGrid>
                <a:gridCol w="1510930">
                  <a:extLst>
                    <a:ext uri="{9D8B030D-6E8A-4147-A177-3AD203B41FA5}">
                      <a16:colId xmlns:a16="http://schemas.microsoft.com/office/drawing/2014/main" val="469435717"/>
                    </a:ext>
                  </a:extLst>
                </a:gridCol>
                <a:gridCol w="9761909">
                  <a:extLst>
                    <a:ext uri="{9D8B030D-6E8A-4147-A177-3AD203B41FA5}">
                      <a16:colId xmlns:a16="http://schemas.microsoft.com/office/drawing/2014/main" val="592511853"/>
                    </a:ext>
                  </a:extLst>
                </a:gridCol>
              </a:tblGrid>
              <a:tr h="150332">
                <a:tc>
                  <a:txBody>
                    <a:bodyPr/>
                    <a:lstStyle/>
                    <a:p>
                      <a:pPr marL="0" marR="0">
                        <a:lnSpc>
                          <a:spcPct val="115000"/>
                        </a:lnSpc>
                      </a:pPr>
                      <a:r>
                        <a:rPr lang="en-GB" sz="1400" b="1">
                          <a:effectLst/>
                          <a:latin typeface="Arial" panose="020B0604020202020204" pitchFamily="34" charset="0"/>
                          <a:ea typeface="Times New Roman" panose="02020603050405020304" pitchFamily="18" charset="0"/>
                          <a:cs typeface="Arial" panose="020B0604020202020204" pitchFamily="34" charset="0"/>
                        </a:rPr>
                        <a:t>Relevant Terms</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CAD</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Computer Aided Dispatch</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25125498"/>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PSAP</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Public Safety Answering Point. Commonly referred to as the ‘‘Comms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 or ‘Dispatch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95794872"/>
                  </a:ext>
                </a:extLst>
              </a:tr>
            </a:tbl>
          </a:graphicData>
        </a:graphic>
      </p:graphicFrame>
    </p:spTree>
    <p:extLst>
      <p:ext uri="{BB962C8B-B14F-4D97-AF65-F5344CB8AC3E}">
        <p14:creationId xmlns:p14="http://schemas.microsoft.com/office/powerpoint/2010/main" val="1000762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922D68E-1F95-23C4-0257-C4D0C67CF3CF}"/>
              </a:ext>
            </a:extLst>
          </p:cNvPr>
          <p:cNvSpPr>
            <a:spLocks noGrp="1"/>
          </p:cNvSpPr>
          <p:nvPr>
            <p:ph type="title"/>
          </p:nvPr>
        </p:nvSpPr>
        <p:spPr/>
        <p:txBody>
          <a:bodyPr/>
          <a:lstStyle/>
          <a:p>
            <a:r>
              <a:rPr lang="en-US"/>
              <a:t>UC#1 Context: </a:t>
            </a:r>
            <a:r>
              <a:rPr lang="en-US" sz="2400">
                <a:solidFill>
                  <a:schemeClr val="accent4"/>
                </a:solidFill>
              </a:rPr>
              <a:t>Call Taking with AI Driven Decision Support</a:t>
            </a:r>
            <a:endParaRPr lang="en-US">
              <a:solidFill>
                <a:schemeClr val="accent4"/>
              </a:solidFill>
            </a:endParaRPr>
          </a:p>
        </p:txBody>
      </p:sp>
      <p:graphicFrame>
        <p:nvGraphicFramePr>
          <p:cNvPr id="20" name="Content Placeholder 19">
            <a:extLst>
              <a:ext uri="{FF2B5EF4-FFF2-40B4-BE49-F238E27FC236}">
                <a16:creationId xmlns:a16="http://schemas.microsoft.com/office/drawing/2014/main" id="{F3ABE18C-F106-0665-9CF7-ECC86C393431}"/>
              </a:ext>
            </a:extLst>
          </p:cNvPr>
          <p:cNvGraphicFramePr>
            <a:graphicFrameLocks noGrp="1"/>
          </p:cNvGraphicFramePr>
          <p:nvPr>
            <p:ph sz="quarter" idx="10"/>
            <p:extLst>
              <p:ext uri="{D42A27DB-BD31-4B8C-83A1-F6EECF244321}">
                <p14:modId xmlns:p14="http://schemas.microsoft.com/office/powerpoint/2010/main" val="1364837433"/>
              </p:ext>
            </p:extLst>
          </p:nvPr>
        </p:nvGraphicFramePr>
        <p:xfrm>
          <a:off x="457199" y="980311"/>
          <a:ext cx="11276014" cy="5303520"/>
        </p:xfrm>
        <a:graphic>
          <a:graphicData uri="http://schemas.openxmlformats.org/drawingml/2006/table">
            <a:tbl>
              <a:tblPr firstRow="1" bandRow="1">
                <a:tableStyleId>{2D5ABB26-0587-4C30-8999-92F81FD0307C}</a:tableStyleId>
              </a:tblPr>
              <a:tblGrid>
                <a:gridCol w="5638007">
                  <a:extLst>
                    <a:ext uri="{9D8B030D-6E8A-4147-A177-3AD203B41FA5}">
                      <a16:colId xmlns:a16="http://schemas.microsoft.com/office/drawing/2014/main" val="253712399"/>
                    </a:ext>
                  </a:extLst>
                </a:gridCol>
                <a:gridCol w="5638007">
                  <a:extLst>
                    <a:ext uri="{9D8B030D-6E8A-4147-A177-3AD203B41FA5}">
                      <a16:colId xmlns:a16="http://schemas.microsoft.com/office/drawing/2014/main" val="2326793871"/>
                    </a:ext>
                  </a:extLst>
                </a:gridCol>
              </a:tblGrid>
              <a:tr h="316853">
                <a:tc>
                  <a:txBody>
                    <a:bodyPr/>
                    <a:lstStyle/>
                    <a:p>
                      <a:pPr>
                        <a:spcAft>
                          <a:spcPts val="600"/>
                        </a:spcAft>
                      </a:pPr>
                      <a:r>
                        <a:rPr lang="en-US" sz="1600" b="1">
                          <a:solidFill>
                            <a:schemeClr val="bg1"/>
                          </a:solidFill>
                          <a:latin typeface="+mj-lt"/>
                        </a:rPr>
                        <a:t>Scenario</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b="1">
                          <a:solidFill>
                            <a:schemeClr val="bg1"/>
                          </a:solidFill>
                          <a:latin typeface="+mj-lt"/>
                        </a:rPr>
                        <a:t>General Information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914426090"/>
                  </a:ext>
                </a:extLst>
              </a:tr>
              <a:tr h="2845373">
                <a:tc>
                  <a:txBody>
                    <a:bodyPr/>
                    <a:lstStyle/>
                    <a:p>
                      <a:pPr>
                        <a:spcAft>
                          <a:spcPts val="600"/>
                        </a:spcAft>
                      </a:pPr>
                      <a:r>
                        <a:rPr lang="en-US" sz="1200" kern="1200">
                          <a:solidFill>
                            <a:schemeClr val="tx1"/>
                          </a:solidFill>
                          <a:latin typeface="+mn-lt"/>
                          <a:ea typeface="+mn-ea"/>
                          <a:cs typeface="+mn-cs"/>
                        </a:rPr>
                        <a:t>A 9-1-1 call for service (CFS) is answered at the PSAP by a Call Taker (1). The Caller reports that they have been robbed in a State Park but can’t provide an exact location. A suspect description is provided, with a note that he is armed with a knife.</a:t>
                      </a:r>
                    </a:p>
                    <a:p>
                      <a:pPr>
                        <a:spcAft>
                          <a:spcPts val="600"/>
                        </a:spcAft>
                      </a:pPr>
                      <a:r>
                        <a:rPr lang="en-US" sz="1200" kern="1200">
                          <a:solidFill>
                            <a:schemeClr val="tx1"/>
                          </a:solidFill>
                          <a:latin typeface="+mn-lt"/>
                          <a:ea typeface="+mn-ea"/>
                          <a:cs typeface="+mn-cs"/>
                        </a:rPr>
                        <a:t>The CAD system uses ANI/ALI information to determine the caller’s approximate location for the first responders. It also identifies potential duplicate calls created by other call takers and presents them to the current call taker for call consolidation. Additionally, the system provides guidance and updated information based on information provided by each call taker. </a:t>
                      </a:r>
                    </a:p>
                    <a:p>
                      <a:pPr>
                        <a:spcAft>
                          <a:spcPts val="600"/>
                        </a:spcAft>
                      </a:pPr>
                      <a:endParaRPr lang="en-US" sz="1200" kern="1200">
                        <a:solidFill>
                          <a:schemeClr val="tx1"/>
                        </a:solidFill>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kern="1200" dirty="0">
                          <a:solidFill>
                            <a:schemeClr val="tx1"/>
                          </a:solidFill>
                          <a:latin typeface="+mn-lt"/>
                          <a:ea typeface="+mn-ea"/>
                          <a:cs typeface="+mn-cs"/>
                        </a:rPr>
                        <a:t>9-1-1 CFS are handled via the Vesta/Viper 9-1-1 system. </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kern="1200" dirty="0">
                          <a:solidFill>
                            <a:schemeClr val="tx1"/>
                          </a:solidFill>
                          <a:latin typeface="+mn-lt"/>
                          <a:ea typeface="+mn-ea"/>
                          <a:cs typeface="+mn-cs"/>
                        </a:rPr>
                        <a:t>ANI/ALI is transferred into the current CAD and the Call Taker manages the call from there using CAD.</a:t>
                      </a:r>
                    </a:p>
                    <a:p>
                      <a:pPr marL="171450" marR="0" lvl="0" indent="-171450" algn="l" rtl="0" eaLnBrk="1" fontAlgn="auto" latinLnBrk="0" hangingPunct="1">
                        <a:lnSpc>
                          <a:spcPct val="100000"/>
                        </a:lnSpc>
                        <a:spcBef>
                          <a:spcPts val="0"/>
                        </a:spcBef>
                        <a:spcAft>
                          <a:spcPts val="600"/>
                        </a:spcAft>
                        <a:buClrTx/>
                        <a:buSzTx/>
                        <a:buFont typeface="Wingdings" pitchFamily="2" charset="2"/>
                        <a:buChar char="q"/>
                      </a:pPr>
                      <a:r>
                        <a:rPr lang="en-US" sz="1200" kern="1200" dirty="0">
                          <a:solidFill>
                            <a:schemeClr val="tx1"/>
                          </a:solidFill>
                          <a:latin typeface="+mn-lt"/>
                          <a:ea typeface="+mn-ea"/>
                          <a:cs typeface="+mn-cs"/>
                        </a:rPr>
                        <a:t>A protocol tool exists for Fire-EMS calls, but no structured or formal guidance or similar scripting tools exist for Police-related calls.</a:t>
                      </a:r>
                    </a:p>
                    <a:p>
                      <a:pPr marL="171450" marR="0" lvl="0" indent="-171450" algn="l">
                        <a:lnSpc>
                          <a:spcPct val="100000"/>
                        </a:lnSpc>
                        <a:spcBef>
                          <a:spcPts val="0"/>
                        </a:spcBef>
                        <a:spcAft>
                          <a:spcPts val="600"/>
                        </a:spcAft>
                        <a:buClrTx/>
                        <a:buSzTx/>
                        <a:buFont typeface="Wingdings" pitchFamily="2" charset="2"/>
                        <a:buChar char="q"/>
                      </a:pPr>
                      <a:r>
                        <a:rPr lang="en-US" sz="1200" kern="1200" dirty="0">
                          <a:solidFill>
                            <a:schemeClr val="tx1"/>
                          </a:solidFill>
                          <a:latin typeface="+mn-lt"/>
                          <a:ea typeface="+mn-ea"/>
                          <a:cs typeface="+mn-cs"/>
                        </a:rPr>
                        <a:t>EMS call is transferred via CAD-to-CAD to an external PSAP for  EMS agency standby status.</a:t>
                      </a:r>
                    </a:p>
                    <a:p>
                      <a:pPr marL="171450" marR="0" lvl="0" indent="-171450" algn="l">
                        <a:lnSpc>
                          <a:spcPct val="100000"/>
                        </a:lnSpc>
                        <a:spcBef>
                          <a:spcPts val="0"/>
                        </a:spcBef>
                        <a:spcAft>
                          <a:spcPts val="600"/>
                        </a:spcAft>
                        <a:buClrTx/>
                        <a:buSzTx/>
                        <a:buFont typeface="Wingdings" pitchFamily="2" charset="2"/>
                        <a:buChar char="q"/>
                      </a:pPr>
                      <a:r>
                        <a:rPr lang="en-US" sz="1200" kern="1200" dirty="0">
                          <a:solidFill>
                            <a:schemeClr val="tx1"/>
                          </a:solidFill>
                          <a:latin typeface="+mn-lt"/>
                          <a:ea typeface="+mn-ea"/>
                          <a:cs typeface="+mn-cs"/>
                        </a:rPr>
                        <a:t>Based upon ANI/ALI information and GEO location multiple jurisdictions may be part of the primary response and based upon exigent circumstances the closest unit.</a:t>
                      </a:r>
                    </a:p>
                    <a:p>
                      <a:pPr marL="171450" marR="0" lvl="0" indent="-171450" algn="l">
                        <a:lnSpc>
                          <a:spcPct val="100000"/>
                        </a:lnSpc>
                        <a:spcBef>
                          <a:spcPts val="0"/>
                        </a:spcBef>
                        <a:spcAft>
                          <a:spcPts val="600"/>
                        </a:spcAft>
                        <a:buClrTx/>
                        <a:buSzTx/>
                        <a:buFont typeface="Wingdings" pitchFamily="2" charset="2"/>
                        <a:buChar char="q"/>
                      </a:pPr>
                      <a:r>
                        <a:rPr lang="en-US" sz="1200" kern="1200" dirty="0">
                          <a:solidFill>
                            <a:schemeClr val="tx1"/>
                          </a:solidFill>
                          <a:latin typeface="+mn-lt"/>
                          <a:ea typeface="+mn-ea"/>
                          <a:cs typeface="+mn-cs"/>
                        </a:rPr>
                        <a:t> The shift supervisor utilizes verbal radio communication to identify the location of responding units in an attempt to position them to facilitate containment best.</a:t>
                      </a:r>
                      <a:endParaRPr lang="en-US" sz="1200" kern="1200" dirty="0">
                        <a:solidFill>
                          <a:schemeClr val="tx1"/>
                        </a:solidFill>
                        <a:highlight>
                          <a:srgbClr val="FFFF00"/>
                        </a:highlight>
                        <a:latin typeface="+mn-lt"/>
                        <a:ea typeface="+mn-ea"/>
                        <a:cs typeface="+mn-cs"/>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77390401"/>
                  </a:ext>
                </a:extLst>
              </a:tr>
              <a:tr h="316853">
                <a:tc>
                  <a:txBody>
                    <a:bodyPr/>
                    <a:lstStyle/>
                    <a:p>
                      <a:pPr>
                        <a:spcAft>
                          <a:spcPts val="600"/>
                        </a:spcAft>
                      </a:pPr>
                      <a:r>
                        <a:rPr lang="en-US" sz="1600">
                          <a:solidFill>
                            <a:schemeClr val="bg1"/>
                          </a:solidFill>
                          <a:latin typeface="+mj-lt"/>
                        </a:rPr>
                        <a:t>Current Challenges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a:solidFill>
                            <a:schemeClr val="bg1"/>
                          </a:solidFill>
                          <a:latin typeface="+mj-lt"/>
                        </a:rPr>
                        <a:t>Primary Intended Outcomes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427048309"/>
                  </a:ext>
                </a:extLst>
              </a:tr>
              <a:tr h="1514031">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A protocol tool exists for Fire-EMS calls, but no structured or formal guidance or similar scripting tools exist for Police-related calls. </a:t>
                      </a:r>
                    </a:p>
                    <a:p>
                      <a:pPr marL="194310" marR="0" lvl="0" indent="-194310" algn="l">
                        <a:lnSpc>
                          <a:spcPct val="100000"/>
                        </a:lnSpc>
                        <a:spcBef>
                          <a:spcPts val="0"/>
                        </a:spcBef>
                        <a:spcAft>
                          <a:spcPts val="600"/>
                        </a:spcAft>
                        <a:buClrTx/>
                        <a:buSzTx/>
                        <a:buFont typeface="Wingdings" pitchFamily="2" charset="2"/>
                        <a:buChar char="§"/>
                      </a:pPr>
                      <a:r>
                        <a:rPr lang="en-US" sz="1200"/>
                        <a:t>Current mapping configuration with command/vehicle does not provide multijurisdictional oversight of responding resources.</a:t>
                      </a:r>
                    </a:p>
                    <a:p>
                      <a:pPr marL="194310" marR="0" lvl="0" indent="-194310" algn="l">
                        <a:lnSpc>
                          <a:spcPct val="100000"/>
                        </a:lnSpc>
                        <a:spcBef>
                          <a:spcPts val="0"/>
                        </a:spcBef>
                        <a:spcAft>
                          <a:spcPts val="600"/>
                        </a:spcAft>
                        <a:buClrTx/>
                        <a:buSzTx/>
                        <a:buFont typeface="Wingdings" pitchFamily="2" charset="2"/>
                        <a:buChar char="§"/>
                      </a:pPr>
                      <a:r>
                        <a:rPr lang="en-US" sz="1200"/>
                        <a:t>Data quality is inconsistent and difficult to extract across different systems, complicating coordinated response efforts and reporting compliance.</a:t>
                      </a:r>
                    </a:p>
                    <a:p>
                      <a:pPr marL="194310" marR="0" lvl="0" indent="-194310" algn="l">
                        <a:lnSpc>
                          <a:spcPct val="100000"/>
                        </a:lnSpc>
                        <a:spcBef>
                          <a:spcPts val="0"/>
                        </a:spcBef>
                        <a:spcAft>
                          <a:spcPts val="600"/>
                        </a:spcAft>
                        <a:buClrTx/>
                        <a:buSzTx/>
                        <a:buFont typeface="Wingdings" pitchFamily="2" charset="2"/>
                        <a:buChar char="§"/>
                      </a:pPr>
                      <a:r>
                        <a:rPr lang="en-US" sz="1200"/>
                        <a:t>The current system lacks the ability to recommend consolidation of duplicate calls resulting in a manual process.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The Vendors demonstrate the range of decision support capabilities available out-of-the-box from their proposed CAD solutions.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The Vendors demonstrate how their CAD solutions can promote user experience efficiencies, more appropriate/informed decision-making, a reduction in the risk of human error, and other potential operational benefits.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Facilitate the call prioritization of emergency response, ensuring critical situations receive immediate attention.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444414879"/>
                  </a:ext>
                </a:extLst>
              </a:tr>
            </a:tbl>
          </a:graphicData>
        </a:graphic>
      </p:graphicFrame>
    </p:spTree>
    <p:extLst>
      <p:ext uri="{BB962C8B-B14F-4D97-AF65-F5344CB8AC3E}">
        <p14:creationId xmlns:p14="http://schemas.microsoft.com/office/powerpoint/2010/main" val="3158755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C99D4-C9FD-51C7-BA61-DB82BA07FE0A}"/>
            </a:ext>
          </a:extLst>
        </p:cNvPr>
        <p:cNvGrpSpPr/>
        <p:nvPr/>
      </p:nvGrpSpPr>
      <p:grpSpPr>
        <a:xfrm>
          <a:off x="0" y="0"/>
          <a:ext cx="0" cy="0"/>
          <a:chOff x="0" y="0"/>
          <a:chExt cx="0" cy="0"/>
        </a:xfrm>
      </p:grpSpPr>
      <p:graphicFrame>
        <p:nvGraphicFramePr>
          <p:cNvPr id="26" name="Table 25">
            <a:extLst>
              <a:ext uri="{FF2B5EF4-FFF2-40B4-BE49-F238E27FC236}">
                <a16:creationId xmlns:a16="http://schemas.microsoft.com/office/drawing/2014/main" id="{E790451F-797F-2CC2-515D-26C3E4785FBA}"/>
              </a:ext>
            </a:extLst>
          </p:cNvPr>
          <p:cNvGraphicFramePr>
            <a:graphicFrameLocks noGrp="1"/>
          </p:cNvGraphicFramePr>
          <p:nvPr/>
        </p:nvGraphicFramePr>
        <p:xfrm>
          <a:off x="457200" y="911678"/>
          <a:ext cx="10753106" cy="5251616"/>
        </p:xfrm>
        <a:graphic>
          <a:graphicData uri="http://schemas.openxmlformats.org/drawingml/2006/table">
            <a:tbl>
              <a:tblPr firstRow="1" bandRow="1">
                <a:tableStyleId>{5940675A-B579-460E-94D1-54222C63F5DA}</a:tableStyleId>
              </a:tblPr>
              <a:tblGrid>
                <a:gridCol w="872836">
                  <a:extLst>
                    <a:ext uri="{9D8B030D-6E8A-4147-A177-3AD203B41FA5}">
                      <a16:colId xmlns:a16="http://schemas.microsoft.com/office/drawing/2014/main" val="225041365"/>
                    </a:ext>
                  </a:extLst>
                </a:gridCol>
                <a:gridCol w="9880270">
                  <a:extLst>
                    <a:ext uri="{9D8B030D-6E8A-4147-A177-3AD203B41FA5}">
                      <a16:colId xmlns:a16="http://schemas.microsoft.com/office/drawing/2014/main" val="3654609005"/>
                    </a:ext>
                  </a:extLst>
                </a:gridCol>
              </a:tblGrid>
              <a:tr h="3577195">
                <a:tc>
                  <a:txBody>
                    <a:bodyPr/>
                    <a:lstStyle/>
                    <a:p>
                      <a:pPr algn="l"/>
                      <a:r>
                        <a:rPr lang="en-US" sz="1000" b="1"/>
                        <a:t>Users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40973869"/>
                  </a:ext>
                </a:extLst>
              </a:tr>
              <a:tr h="16744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a:t>CAD</a:t>
                      </a:r>
                    </a:p>
                    <a:p>
                      <a:pPr algn="l"/>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87236139"/>
                  </a:ext>
                </a:extLst>
              </a:tr>
            </a:tbl>
          </a:graphicData>
        </a:graphic>
      </p:graphicFrame>
      <p:sp>
        <p:nvSpPr>
          <p:cNvPr id="6" name="Title 5">
            <a:extLst>
              <a:ext uri="{FF2B5EF4-FFF2-40B4-BE49-F238E27FC236}">
                <a16:creationId xmlns:a16="http://schemas.microsoft.com/office/drawing/2014/main" id="{1EAC58EA-0D60-AA10-5FDB-7BEC8AD03490}"/>
              </a:ext>
            </a:extLst>
          </p:cNvPr>
          <p:cNvSpPr>
            <a:spLocks noGrp="1"/>
          </p:cNvSpPr>
          <p:nvPr>
            <p:ph type="title"/>
          </p:nvPr>
        </p:nvSpPr>
        <p:spPr/>
        <p:txBody>
          <a:bodyPr wrap="square" anchor="t">
            <a:normAutofit/>
          </a:bodyPr>
          <a:lstStyle/>
          <a:p>
            <a:r>
              <a:rPr lang="en-US" sz="2400"/>
              <a:t>UC#5 Workflow: </a:t>
            </a:r>
            <a:r>
              <a:rPr lang="en-US" sz="2400">
                <a:solidFill>
                  <a:schemeClr val="accent4"/>
                </a:solidFill>
              </a:rPr>
              <a:t>Reporting</a:t>
            </a:r>
          </a:p>
        </p:txBody>
      </p:sp>
      <p:cxnSp>
        <p:nvCxnSpPr>
          <p:cNvPr id="7" name="Straight Arrow Connector 6">
            <a:extLst>
              <a:ext uri="{FF2B5EF4-FFF2-40B4-BE49-F238E27FC236}">
                <a16:creationId xmlns:a16="http://schemas.microsoft.com/office/drawing/2014/main" id="{4E4423AB-2E15-BE03-EC42-C6C86C4B45F5}"/>
              </a:ext>
            </a:extLst>
          </p:cNvPr>
          <p:cNvCxnSpPr>
            <a:cxnSpLocks/>
            <a:stCxn id="32" idx="3"/>
            <a:endCxn id="27" idx="1"/>
          </p:cNvCxnSpPr>
          <p:nvPr/>
        </p:nvCxnSpPr>
        <p:spPr>
          <a:xfrm>
            <a:off x="3033367" y="1791454"/>
            <a:ext cx="741169" cy="0"/>
          </a:xfrm>
          <a:prstGeom prst="straightConnector1">
            <a:avLst/>
          </a:prstGeom>
          <a:noFill/>
          <a:ln w="19050" cap="flat" cmpd="sng">
            <a:solidFill>
              <a:schemeClr val="tx2"/>
            </a:solidFill>
            <a:prstDash val="solid"/>
            <a:round/>
            <a:headEnd type="none" w="lg" len="med"/>
            <a:tailEnd type="triangle"/>
          </a:ln>
        </p:spPr>
      </p:cxnSp>
      <p:sp>
        <p:nvSpPr>
          <p:cNvPr id="11" name="TextBox 10">
            <a:extLst>
              <a:ext uri="{FF2B5EF4-FFF2-40B4-BE49-F238E27FC236}">
                <a16:creationId xmlns:a16="http://schemas.microsoft.com/office/drawing/2014/main" id="{146FEDF8-F8C9-09E8-B5F1-37D251BCC3E0}"/>
              </a:ext>
            </a:extLst>
          </p:cNvPr>
          <p:cNvSpPr txBox="1"/>
          <p:nvPr/>
        </p:nvSpPr>
        <p:spPr>
          <a:xfrm>
            <a:off x="5516294" y="1550054"/>
            <a:ext cx="657370" cy="261610"/>
          </a:xfrm>
          <a:prstGeom prst="rect">
            <a:avLst/>
          </a:prstGeom>
          <a:noFill/>
        </p:spPr>
        <p:txBody>
          <a:bodyPr wrap="square" lIns="0" rIns="0"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Arial" panose="020B0604020202020204"/>
                <a:ea typeface="+mn-ea"/>
                <a:cs typeface="+mn-cs"/>
              </a:rPr>
              <a:t>Canned</a:t>
            </a:r>
            <a:endParaRPr kumimoji="0" lang="en-CA" sz="1100" b="1" i="0" u="none" strike="noStrike" kern="1200" cap="none" spc="0" normalizeH="0" baseline="0" noProof="0">
              <a:ln>
                <a:noFill/>
              </a:ln>
              <a:solidFill>
                <a:srgbClr val="000000"/>
              </a:solidFill>
              <a:effectLst/>
              <a:uLnTx/>
              <a:uFillTx/>
              <a:latin typeface="Arial" panose="020B0604020202020204"/>
              <a:ea typeface="+mn-ea"/>
              <a:cs typeface="+mn-cs"/>
            </a:endParaRPr>
          </a:p>
        </p:txBody>
      </p:sp>
      <p:cxnSp>
        <p:nvCxnSpPr>
          <p:cNvPr id="12" name="Straight Arrow Connector 11">
            <a:extLst>
              <a:ext uri="{FF2B5EF4-FFF2-40B4-BE49-F238E27FC236}">
                <a16:creationId xmlns:a16="http://schemas.microsoft.com/office/drawing/2014/main" id="{EF3B1CD6-F7FF-33FD-A0FD-70BE876A389A}"/>
              </a:ext>
            </a:extLst>
          </p:cNvPr>
          <p:cNvCxnSpPr>
            <a:cxnSpLocks/>
            <a:stCxn id="27" idx="3"/>
            <a:endCxn id="33" idx="1"/>
          </p:cNvCxnSpPr>
          <p:nvPr/>
        </p:nvCxnSpPr>
        <p:spPr>
          <a:xfrm>
            <a:off x="5499512" y="1791454"/>
            <a:ext cx="1076121" cy="0"/>
          </a:xfrm>
          <a:prstGeom prst="straightConnector1">
            <a:avLst/>
          </a:prstGeom>
          <a:noFill/>
          <a:ln w="19050" cap="flat" cmpd="sng">
            <a:solidFill>
              <a:schemeClr val="tx2"/>
            </a:solidFill>
            <a:prstDash val="solid"/>
            <a:round/>
            <a:headEnd type="none" w="lg" len="med"/>
            <a:tailEnd type="triangle"/>
          </a:ln>
        </p:spPr>
      </p:cxnSp>
      <p:sp>
        <p:nvSpPr>
          <p:cNvPr id="13" name="TextBox 12">
            <a:extLst>
              <a:ext uri="{FF2B5EF4-FFF2-40B4-BE49-F238E27FC236}">
                <a16:creationId xmlns:a16="http://schemas.microsoft.com/office/drawing/2014/main" id="{A202F041-D10C-5DE4-931D-4D698ADAC021}"/>
              </a:ext>
            </a:extLst>
          </p:cNvPr>
          <p:cNvSpPr txBox="1"/>
          <p:nvPr/>
        </p:nvSpPr>
        <p:spPr>
          <a:xfrm>
            <a:off x="4639683" y="2520099"/>
            <a:ext cx="657370" cy="261610"/>
          </a:xfrm>
          <a:prstGeom prst="rect">
            <a:avLst/>
          </a:prstGeom>
          <a:noFill/>
        </p:spPr>
        <p:txBody>
          <a:bodyPr wrap="square" lIns="0" rIns="0"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Arial" panose="020B0604020202020204"/>
                <a:ea typeface="+mn-ea"/>
                <a:cs typeface="+mn-cs"/>
              </a:rPr>
              <a:t>Ad-Hoc</a:t>
            </a:r>
            <a:endParaRPr kumimoji="0" lang="en-CA" sz="1100" b="1" i="0" u="none" strike="noStrike" kern="1200" cap="none" spc="0" normalizeH="0" baseline="0" noProof="0">
              <a:ln>
                <a:noFill/>
              </a:ln>
              <a:solidFill>
                <a:srgbClr val="000000"/>
              </a:solidFill>
              <a:effectLst/>
              <a:uLnTx/>
              <a:uFillTx/>
              <a:latin typeface="Arial" panose="020B0604020202020204"/>
              <a:ea typeface="+mn-ea"/>
              <a:cs typeface="+mn-cs"/>
            </a:endParaRPr>
          </a:p>
        </p:txBody>
      </p:sp>
      <p:cxnSp>
        <p:nvCxnSpPr>
          <p:cNvPr id="17" name="Connector: Elbow 103">
            <a:extLst>
              <a:ext uri="{FF2B5EF4-FFF2-40B4-BE49-F238E27FC236}">
                <a16:creationId xmlns:a16="http://schemas.microsoft.com/office/drawing/2014/main" id="{19BA5711-C82F-29B5-ACE5-E34FDBB0C241}"/>
              </a:ext>
            </a:extLst>
          </p:cNvPr>
          <p:cNvCxnSpPr>
            <a:cxnSpLocks/>
            <a:stCxn id="10" idx="2"/>
            <a:endCxn id="35" idx="2"/>
          </p:cNvCxnSpPr>
          <p:nvPr/>
        </p:nvCxnSpPr>
        <p:spPr>
          <a:xfrm rot="16200000" flipH="1">
            <a:off x="4998372" y="3970688"/>
            <a:ext cx="1006278" cy="1719267"/>
          </a:xfrm>
          <a:prstGeom prst="bentConnector2">
            <a:avLst/>
          </a:prstGeom>
          <a:noFill/>
          <a:ln w="19050" cap="flat" cmpd="sng">
            <a:solidFill>
              <a:schemeClr val="tx2"/>
            </a:solidFill>
            <a:prstDash val="solid"/>
            <a:round/>
            <a:headEnd type="triangle" w="med" len="med"/>
            <a:tailEnd type="triangle" w="med" len="med"/>
          </a:ln>
        </p:spPr>
      </p:cxnSp>
      <p:sp>
        <p:nvSpPr>
          <p:cNvPr id="18" name="Oval 17">
            <a:extLst>
              <a:ext uri="{FF2B5EF4-FFF2-40B4-BE49-F238E27FC236}">
                <a16:creationId xmlns:a16="http://schemas.microsoft.com/office/drawing/2014/main" id="{5B5B9D34-64FF-AD96-1DBB-C3B534AB525C}"/>
              </a:ext>
            </a:extLst>
          </p:cNvPr>
          <p:cNvSpPr/>
          <p:nvPr/>
        </p:nvSpPr>
        <p:spPr>
          <a:xfrm>
            <a:off x="649498" y="1594164"/>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panose="020B0604020202020204"/>
                <a:ea typeface="+mn-ea"/>
                <a:cs typeface="+mn-cs"/>
              </a:rPr>
              <a:t>Start</a:t>
            </a:r>
          </a:p>
        </p:txBody>
      </p:sp>
      <p:cxnSp>
        <p:nvCxnSpPr>
          <p:cNvPr id="19" name="Straight Arrow Connector 18">
            <a:extLst>
              <a:ext uri="{FF2B5EF4-FFF2-40B4-BE49-F238E27FC236}">
                <a16:creationId xmlns:a16="http://schemas.microsoft.com/office/drawing/2014/main" id="{106D5FBA-5B0A-5B7B-E887-CC8E9604EEBE}"/>
              </a:ext>
            </a:extLst>
          </p:cNvPr>
          <p:cNvCxnSpPr>
            <a:cxnSpLocks/>
            <a:stCxn id="18" idx="6"/>
            <a:endCxn id="32" idx="1"/>
          </p:cNvCxnSpPr>
          <p:nvPr/>
        </p:nvCxnSpPr>
        <p:spPr>
          <a:xfrm flipV="1">
            <a:off x="1088424" y="1791454"/>
            <a:ext cx="648943" cy="1"/>
          </a:xfrm>
          <a:prstGeom prst="straightConnector1">
            <a:avLst/>
          </a:prstGeom>
          <a:noFill/>
          <a:ln w="19050" cap="flat" cmpd="sng">
            <a:solidFill>
              <a:schemeClr val="tx2"/>
            </a:solidFill>
            <a:prstDash val="solid"/>
            <a:round/>
            <a:headEnd type="none" w="lg" len="med"/>
            <a:tailEnd type="triangle"/>
          </a:ln>
        </p:spPr>
      </p:cxnSp>
      <p:sp>
        <p:nvSpPr>
          <p:cNvPr id="21" name="Oval 20">
            <a:extLst>
              <a:ext uri="{FF2B5EF4-FFF2-40B4-BE49-F238E27FC236}">
                <a16:creationId xmlns:a16="http://schemas.microsoft.com/office/drawing/2014/main" id="{93DB146C-AB85-1825-8A72-00635F1FA259}"/>
              </a:ext>
            </a:extLst>
          </p:cNvPr>
          <p:cNvSpPr/>
          <p:nvPr/>
        </p:nvSpPr>
        <p:spPr>
          <a:xfrm>
            <a:off x="11413674" y="5117461"/>
            <a:ext cx="432000" cy="432000"/>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panose="020B0604020202020204"/>
                <a:ea typeface="+mn-ea"/>
                <a:cs typeface="+mn-cs"/>
              </a:rPr>
              <a:t>End</a:t>
            </a:r>
          </a:p>
        </p:txBody>
      </p:sp>
      <p:cxnSp>
        <p:nvCxnSpPr>
          <p:cNvPr id="22" name="Straight Arrow Connector 21">
            <a:extLst>
              <a:ext uri="{FF2B5EF4-FFF2-40B4-BE49-F238E27FC236}">
                <a16:creationId xmlns:a16="http://schemas.microsoft.com/office/drawing/2014/main" id="{83A9758D-D20B-F891-93A2-FD9AAFE0659B}"/>
              </a:ext>
            </a:extLst>
          </p:cNvPr>
          <p:cNvCxnSpPr>
            <a:cxnSpLocks/>
            <a:stCxn id="35" idx="4"/>
            <a:endCxn id="21" idx="2"/>
          </p:cNvCxnSpPr>
          <p:nvPr/>
        </p:nvCxnSpPr>
        <p:spPr>
          <a:xfrm>
            <a:off x="8086121" y="5333461"/>
            <a:ext cx="3327553" cy="0"/>
          </a:xfrm>
          <a:prstGeom prst="straightConnector1">
            <a:avLst/>
          </a:prstGeom>
          <a:noFill/>
          <a:ln w="19050" cap="flat" cmpd="sng">
            <a:solidFill>
              <a:schemeClr val="tx2"/>
            </a:solidFill>
            <a:prstDash val="solid"/>
            <a:round/>
            <a:headEnd type="none" w="lg" len="med"/>
            <a:tailEnd type="triangle"/>
          </a:ln>
        </p:spPr>
      </p:cxnSp>
      <p:sp>
        <p:nvSpPr>
          <p:cNvPr id="27" name="Diamond 26">
            <a:extLst>
              <a:ext uri="{FF2B5EF4-FFF2-40B4-BE49-F238E27FC236}">
                <a16:creationId xmlns:a16="http://schemas.microsoft.com/office/drawing/2014/main" id="{22B528B5-B64C-1869-AC42-A54778AB45D4}"/>
              </a:ext>
            </a:extLst>
          </p:cNvPr>
          <p:cNvSpPr/>
          <p:nvPr/>
        </p:nvSpPr>
        <p:spPr>
          <a:xfrm>
            <a:off x="3774536" y="1050934"/>
            <a:ext cx="1724976" cy="1481040"/>
          </a:xfrm>
          <a:prstGeom prst="diamond">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2.</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 Select Report Type</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2" name="Rectangle 31">
            <a:extLst>
              <a:ext uri="{FF2B5EF4-FFF2-40B4-BE49-F238E27FC236}">
                <a16:creationId xmlns:a16="http://schemas.microsoft.com/office/drawing/2014/main" id="{9E1F0BA3-DCED-1341-5EFF-57F4EE8BFC7F}"/>
              </a:ext>
            </a:extLst>
          </p:cNvPr>
          <p:cNvSpPr/>
          <p:nvPr/>
        </p:nvSpPr>
        <p:spPr>
          <a:xfrm>
            <a:off x="1737367" y="1050934"/>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1. </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CAD Supervisor opens CAD reports tool</a:t>
            </a:r>
          </a:p>
        </p:txBody>
      </p:sp>
      <p:sp>
        <p:nvSpPr>
          <p:cNvPr id="33" name="Rectangle 32">
            <a:extLst>
              <a:ext uri="{FF2B5EF4-FFF2-40B4-BE49-F238E27FC236}">
                <a16:creationId xmlns:a16="http://schemas.microsoft.com/office/drawing/2014/main" id="{5FF3849A-1A17-95D1-460A-CBC568A63294}"/>
              </a:ext>
            </a:extLst>
          </p:cNvPr>
          <p:cNvSpPr/>
          <p:nvPr/>
        </p:nvSpPr>
        <p:spPr>
          <a:xfrm>
            <a:off x="6575633" y="1050934"/>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b="1" i="1">
                <a:solidFill>
                  <a:srgbClr val="000000"/>
                </a:solidFill>
                <a:latin typeface="Arial" panose="020B0604020202020204" pitchFamily="34" charset="0"/>
                <a:cs typeface="Arial" panose="020B0604020202020204" pitchFamily="34" charset="0"/>
              </a:rPr>
              <a:t>4</a:t>
            </a: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 CAD User selects and runs a Canned Report</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5" name="Magnetic Disk 34">
            <a:extLst>
              <a:ext uri="{FF2B5EF4-FFF2-40B4-BE49-F238E27FC236}">
                <a16:creationId xmlns:a16="http://schemas.microsoft.com/office/drawing/2014/main" id="{EBADF7D9-6B0C-CEBD-2580-09F732CE1148}"/>
              </a:ext>
            </a:extLst>
          </p:cNvPr>
          <p:cNvSpPr/>
          <p:nvPr/>
        </p:nvSpPr>
        <p:spPr>
          <a:xfrm>
            <a:off x="6361145" y="4635395"/>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6.</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  CAD performs requested Reporting function</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3" name="Straight Arrow Connector 2">
            <a:extLst>
              <a:ext uri="{FF2B5EF4-FFF2-40B4-BE49-F238E27FC236}">
                <a16:creationId xmlns:a16="http://schemas.microsoft.com/office/drawing/2014/main" id="{CFC7E7AA-C75D-C80D-EDEC-AA065DD2C672}"/>
              </a:ext>
            </a:extLst>
          </p:cNvPr>
          <p:cNvCxnSpPr>
            <a:cxnSpLocks/>
            <a:stCxn id="33" idx="2"/>
            <a:endCxn id="35" idx="1"/>
          </p:cNvCxnSpPr>
          <p:nvPr/>
        </p:nvCxnSpPr>
        <p:spPr>
          <a:xfrm>
            <a:off x="7223633" y="2531974"/>
            <a:ext cx="0" cy="2103421"/>
          </a:xfrm>
          <a:prstGeom prst="straightConnector1">
            <a:avLst/>
          </a:prstGeom>
          <a:noFill/>
          <a:ln w="19050" cap="flat" cmpd="sng">
            <a:solidFill>
              <a:schemeClr val="tx2"/>
            </a:solidFill>
            <a:prstDash val="solid"/>
            <a:round/>
            <a:headEnd type="triangle" w="med" len="med"/>
            <a:tailEnd type="triangle" w="med" len="med"/>
          </a:ln>
        </p:spPr>
      </p:cxnSp>
      <p:sp>
        <p:nvSpPr>
          <p:cNvPr id="10" name="Rectangle 9">
            <a:extLst>
              <a:ext uri="{FF2B5EF4-FFF2-40B4-BE49-F238E27FC236}">
                <a16:creationId xmlns:a16="http://schemas.microsoft.com/office/drawing/2014/main" id="{19284F48-7B43-6A94-2157-78809DA6E2EB}"/>
              </a:ext>
            </a:extLst>
          </p:cNvPr>
          <p:cNvSpPr/>
          <p:nvPr/>
        </p:nvSpPr>
        <p:spPr>
          <a:xfrm>
            <a:off x="3993878" y="2846143"/>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3.</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Arial"/>
              </a:rPr>
              <a:t> CAD User selects parameters and runs an Ad-Hoc Report</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15" name="Straight Arrow Connector 14">
            <a:extLst>
              <a:ext uri="{FF2B5EF4-FFF2-40B4-BE49-F238E27FC236}">
                <a16:creationId xmlns:a16="http://schemas.microsoft.com/office/drawing/2014/main" id="{D42D9E00-3F58-2494-26E2-0A10167F3689}"/>
              </a:ext>
            </a:extLst>
          </p:cNvPr>
          <p:cNvCxnSpPr>
            <a:cxnSpLocks/>
            <a:stCxn id="27" idx="2"/>
            <a:endCxn id="10" idx="0"/>
          </p:cNvCxnSpPr>
          <p:nvPr/>
        </p:nvCxnSpPr>
        <p:spPr>
          <a:xfrm>
            <a:off x="4637024" y="2531974"/>
            <a:ext cx="4854" cy="314169"/>
          </a:xfrm>
          <a:prstGeom prst="straightConnector1">
            <a:avLst/>
          </a:prstGeom>
          <a:noFill/>
          <a:ln w="19050" cap="flat" cmpd="sng">
            <a:solidFill>
              <a:schemeClr val="tx2"/>
            </a:solidFill>
            <a:prstDash val="solid"/>
            <a:round/>
            <a:headEnd type="none" w="lg" len="med"/>
            <a:tailEnd type="triangle"/>
          </a:ln>
        </p:spPr>
      </p:cxnSp>
      <p:sp>
        <p:nvSpPr>
          <p:cNvPr id="25" name="Oval 24">
            <a:extLst>
              <a:ext uri="{FF2B5EF4-FFF2-40B4-BE49-F238E27FC236}">
                <a16:creationId xmlns:a16="http://schemas.microsoft.com/office/drawing/2014/main" id="{6382D16E-0218-02E3-7DE9-37884F52010E}"/>
              </a:ext>
            </a:extLst>
          </p:cNvPr>
          <p:cNvSpPr/>
          <p:nvPr/>
        </p:nvSpPr>
        <p:spPr>
          <a:xfrm>
            <a:off x="649498" y="3389373"/>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panose="020B0604020202020204"/>
                <a:ea typeface="+mn-ea"/>
                <a:cs typeface="+mn-cs"/>
              </a:rPr>
              <a:t>Start</a:t>
            </a:r>
          </a:p>
        </p:txBody>
      </p:sp>
      <p:cxnSp>
        <p:nvCxnSpPr>
          <p:cNvPr id="28" name="Straight Arrow Connector 27">
            <a:extLst>
              <a:ext uri="{FF2B5EF4-FFF2-40B4-BE49-F238E27FC236}">
                <a16:creationId xmlns:a16="http://schemas.microsoft.com/office/drawing/2014/main" id="{8DF43BC9-AF97-A70A-B2BC-FC20C1831997}"/>
              </a:ext>
            </a:extLst>
          </p:cNvPr>
          <p:cNvCxnSpPr>
            <a:cxnSpLocks/>
            <a:stCxn id="25" idx="6"/>
            <a:endCxn id="29" idx="1"/>
          </p:cNvCxnSpPr>
          <p:nvPr/>
        </p:nvCxnSpPr>
        <p:spPr>
          <a:xfrm flipV="1">
            <a:off x="1088424" y="3586663"/>
            <a:ext cx="648943" cy="1"/>
          </a:xfrm>
          <a:prstGeom prst="straightConnector1">
            <a:avLst/>
          </a:prstGeom>
          <a:noFill/>
          <a:ln w="19050" cap="flat" cmpd="sng">
            <a:solidFill>
              <a:schemeClr val="tx2"/>
            </a:solidFill>
            <a:prstDash val="solid"/>
            <a:round/>
            <a:headEnd type="none" w="lg" len="med"/>
            <a:tailEnd type="triangle"/>
          </a:ln>
        </p:spPr>
      </p:cxnSp>
      <p:sp>
        <p:nvSpPr>
          <p:cNvPr id="29" name="Rectangle 28">
            <a:extLst>
              <a:ext uri="{FF2B5EF4-FFF2-40B4-BE49-F238E27FC236}">
                <a16:creationId xmlns:a16="http://schemas.microsoft.com/office/drawing/2014/main" id="{F96D8D13-51C5-996B-8CC3-16FC32CC92CD}"/>
              </a:ext>
            </a:extLst>
          </p:cNvPr>
          <p:cNvSpPr/>
          <p:nvPr/>
        </p:nvSpPr>
        <p:spPr>
          <a:xfrm>
            <a:off x="1737367" y="2846143"/>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300"/>
              </a:spcAft>
              <a:buClrTx/>
              <a:buSzTx/>
              <a:buFontTx/>
              <a:buNone/>
              <a:tabLst/>
              <a:defRPr/>
            </a:pPr>
            <a:r>
              <a:rPr lang="en-US" sz="1050" b="1" i="1">
                <a:solidFill>
                  <a:srgbClr val="000000"/>
                </a:solidFill>
                <a:latin typeface="Arial" panose="020B0604020202020204" pitchFamily="34" charset="0"/>
                <a:cs typeface="Arial" panose="020B0604020202020204" pitchFamily="34" charset="0"/>
              </a:rPr>
              <a:t>5</a:t>
            </a:r>
            <a:r>
              <a:rPr kumimoji="0" lang="en-US" sz="105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a:t>
            </a:r>
            <a:endPar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CAD Administrator selects parameters and performs custom CAD data extract </a:t>
            </a:r>
          </a:p>
        </p:txBody>
      </p:sp>
      <p:cxnSp>
        <p:nvCxnSpPr>
          <p:cNvPr id="30" name="Connector: Elbow 103">
            <a:extLst>
              <a:ext uri="{FF2B5EF4-FFF2-40B4-BE49-F238E27FC236}">
                <a16:creationId xmlns:a16="http://schemas.microsoft.com/office/drawing/2014/main" id="{CAAA24DC-903C-EFBC-B6F6-D0736C3EBC4A}"/>
              </a:ext>
            </a:extLst>
          </p:cNvPr>
          <p:cNvCxnSpPr>
            <a:cxnSpLocks/>
            <a:stCxn id="29" idx="2"/>
          </p:cNvCxnSpPr>
          <p:nvPr/>
        </p:nvCxnSpPr>
        <p:spPr>
          <a:xfrm rot="16200000" flipH="1">
            <a:off x="3777523" y="2935027"/>
            <a:ext cx="1191467" cy="3975778"/>
          </a:xfrm>
          <a:prstGeom prst="bentConnector2">
            <a:avLst/>
          </a:prstGeom>
          <a:noFill/>
          <a:ln w="19050" cap="flat" cmpd="sng">
            <a:solidFill>
              <a:schemeClr val="tx2"/>
            </a:solidFill>
            <a:prstDash val="solid"/>
            <a:round/>
            <a:headEnd type="triangle" w="med" len="med"/>
            <a:tailEnd type="triangle" w="med" len="med"/>
          </a:ln>
        </p:spPr>
      </p:cxnSp>
    </p:spTree>
    <p:extLst>
      <p:ext uri="{BB962C8B-B14F-4D97-AF65-F5344CB8AC3E}">
        <p14:creationId xmlns:p14="http://schemas.microsoft.com/office/powerpoint/2010/main" val="825629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1AF5E-2DEC-0C1D-8A7C-942F2FB5F3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B6DEA2-6484-498F-BFC0-C2215D8D5C0D}"/>
              </a:ext>
            </a:extLst>
          </p:cNvPr>
          <p:cNvSpPr>
            <a:spLocks noGrp="1"/>
          </p:cNvSpPr>
          <p:nvPr>
            <p:ph type="title"/>
          </p:nvPr>
        </p:nvSpPr>
        <p:spPr/>
        <p:txBody>
          <a:bodyPr/>
          <a:lstStyle/>
          <a:p>
            <a:r>
              <a:rPr lang="en-US"/>
              <a:t>Use Case #6:</a:t>
            </a:r>
            <a:br>
              <a:rPr lang="en-US"/>
            </a:br>
            <a:r>
              <a:rPr lang="en-US" sz="2400">
                <a:solidFill>
                  <a:schemeClr val="accent4"/>
                </a:solidFill>
              </a:rPr>
              <a:t>Quality Assurance</a:t>
            </a:r>
            <a:endParaRPr lang="en-US">
              <a:solidFill>
                <a:schemeClr val="accent4"/>
              </a:solidFill>
            </a:endParaRPr>
          </a:p>
        </p:txBody>
      </p:sp>
    </p:spTree>
    <p:extLst>
      <p:ext uri="{BB962C8B-B14F-4D97-AF65-F5344CB8AC3E}">
        <p14:creationId xmlns:p14="http://schemas.microsoft.com/office/powerpoint/2010/main" val="1617576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9AB975-6F99-7304-821D-E63C79469F83}"/>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348A74BD-2A7E-CF95-0599-37B2EE2B220F}"/>
              </a:ext>
            </a:extLst>
          </p:cNvPr>
          <p:cNvSpPr>
            <a:spLocks noGrp="1"/>
          </p:cNvSpPr>
          <p:nvPr>
            <p:ph type="title"/>
          </p:nvPr>
        </p:nvSpPr>
        <p:spPr/>
        <p:txBody>
          <a:bodyPr/>
          <a:lstStyle/>
          <a:p>
            <a:r>
              <a:rPr lang="en-US"/>
              <a:t>UC#6 Context: </a:t>
            </a:r>
            <a:r>
              <a:rPr lang="en-US" sz="2400">
                <a:solidFill>
                  <a:schemeClr val="accent4"/>
                </a:solidFill>
              </a:rPr>
              <a:t>Quality Assurance</a:t>
            </a:r>
            <a:endParaRPr lang="en-US">
              <a:solidFill>
                <a:schemeClr val="accent4"/>
              </a:solidFill>
            </a:endParaRPr>
          </a:p>
        </p:txBody>
      </p:sp>
      <p:graphicFrame>
        <p:nvGraphicFramePr>
          <p:cNvPr id="20" name="Content Placeholder 19">
            <a:extLst>
              <a:ext uri="{FF2B5EF4-FFF2-40B4-BE49-F238E27FC236}">
                <a16:creationId xmlns:a16="http://schemas.microsoft.com/office/drawing/2014/main" id="{79341648-AC24-3ED2-1E81-B2078DBA6D04}"/>
              </a:ext>
            </a:extLst>
          </p:cNvPr>
          <p:cNvGraphicFramePr>
            <a:graphicFrameLocks noGrp="1"/>
          </p:cNvGraphicFramePr>
          <p:nvPr>
            <p:ph sz="quarter" idx="10"/>
            <p:extLst>
              <p:ext uri="{D42A27DB-BD31-4B8C-83A1-F6EECF244321}">
                <p14:modId xmlns:p14="http://schemas.microsoft.com/office/powerpoint/2010/main" val="3908166067"/>
              </p:ext>
            </p:extLst>
          </p:nvPr>
        </p:nvGraphicFramePr>
        <p:xfrm>
          <a:off x="457199" y="980310"/>
          <a:ext cx="11276014" cy="5405120"/>
        </p:xfrm>
        <a:graphic>
          <a:graphicData uri="http://schemas.openxmlformats.org/drawingml/2006/table">
            <a:tbl>
              <a:tblPr firstRow="1" bandRow="1">
                <a:tableStyleId>{2D5ABB26-0587-4C30-8999-92F81FD0307C}</a:tableStyleId>
              </a:tblPr>
              <a:tblGrid>
                <a:gridCol w="5638007">
                  <a:extLst>
                    <a:ext uri="{9D8B030D-6E8A-4147-A177-3AD203B41FA5}">
                      <a16:colId xmlns:a16="http://schemas.microsoft.com/office/drawing/2014/main" val="253712399"/>
                    </a:ext>
                  </a:extLst>
                </a:gridCol>
                <a:gridCol w="5638007">
                  <a:extLst>
                    <a:ext uri="{9D8B030D-6E8A-4147-A177-3AD203B41FA5}">
                      <a16:colId xmlns:a16="http://schemas.microsoft.com/office/drawing/2014/main" val="2326793871"/>
                    </a:ext>
                  </a:extLst>
                </a:gridCol>
              </a:tblGrid>
              <a:tr h="370840">
                <a:tc>
                  <a:txBody>
                    <a:bodyPr/>
                    <a:lstStyle/>
                    <a:p>
                      <a:pPr>
                        <a:spcAft>
                          <a:spcPts val="600"/>
                        </a:spcAft>
                      </a:pPr>
                      <a:r>
                        <a:rPr lang="en-US" sz="1600" b="1" kern="1200">
                          <a:solidFill>
                            <a:schemeClr val="bg1"/>
                          </a:solidFill>
                          <a:latin typeface="+mj-lt"/>
                          <a:ea typeface="+mn-ea"/>
                          <a:cs typeface="+mn-cs"/>
                        </a:rPr>
                        <a:t>Scenario</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b="1">
                          <a:solidFill>
                            <a:schemeClr val="bg1"/>
                          </a:solidFill>
                          <a:latin typeface="+mj-lt"/>
                        </a:rPr>
                        <a:t>General Information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914426090"/>
                  </a:ext>
                </a:extLst>
              </a:tr>
              <a:tr h="1605804">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a:t>A 9-1-1 call for service (CFS) is answered at the PSAP by a Call Taker. The Caller is reporting that a lot of smoke is coming from the shopping mall in downtown Cary. The Call Taker opens the primary CAD incident and adds additional information.</a:t>
                      </a:r>
                    </a:p>
                    <a:p>
                      <a:pPr>
                        <a:spcAft>
                          <a:spcPts val="600"/>
                        </a:spcAft>
                      </a:pPr>
                      <a:r>
                        <a:rPr lang="en-US" sz="1200"/>
                        <a:t>The Caller reports that he can see fire moving across the roofline and spreading to several adjacent residential buildings. Given the escalating situation, the Call Taker requests support from the Supervisor. </a:t>
                      </a:r>
                    </a:p>
                    <a:p>
                      <a:pPr>
                        <a:spcAft>
                          <a:spcPts val="600"/>
                        </a:spcAft>
                      </a:pPr>
                      <a:r>
                        <a:rPr lang="en-US" sz="1200"/>
                        <a:t>The Supervisor provides advice to the Call Taker, advising the need to dispatch supporting Fire Crews from mutual aid partner Fire-Rescue services as well as local law enforcement resources.</a:t>
                      </a:r>
                    </a:p>
                    <a:p>
                      <a:pPr>
                        <a:spcAft>
                          <a:spcPts val="600"/>
                        </a:spcAft>
                      </a:pPr>
                      <a:r>
                        <a:rPr lang="en-US" sz="1200"/>
                        <a:t>The Supervisor continues to monitor the CFS and situation in the PSAP, reviewing several active related Calls for Service across the center. </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dirty="0"/>
                        <a:t>For major incidents, Call Takers and Dispatchers may need help from a Supervisor or other colleague within the PSAP. The CAD system is expected to provide capabilities that allow for Supervision and intra-communications center collaboration that does not interfere with or hinder the Call Takers or Dispatchers from performing their duties when handling a CFS.</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dirty="0"/>
                        <a:t>Pro/QA is utilized for Fire and EMS CFS.  Supervisors utilized the call recording, and the data was entered into CAD for call performance review and staff evaluations.</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dirty="0"/>
                        <a:t>Pro/QA is one of the primary tools utilized to identify opportunities for training enhancements and call handling of Fire and EMS calls. Pro/QA is not utilized for Police responses.</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dirty="0"/>
                        <a:t>9-1-1 CFS are handled via the Vesta/Viper 9-1-1 system and entered ingested into the current CAD system.</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77390401"/>
                  </a:ext>
                </a:extLst>
              </a:tr>
              <a:tr h="370840">
                <a:tc>
                  <a:txBody>
                    <a:bodyPr/>
                    <a:lstStyle/>
                    <a:p>
                      <a:pPr>
                        <a:spcAft>
                          <a:spcPts val="600"/>
                        </a:spcAft>
                      </a:pPr>
                      <a:r>
                        <a:rPr lang="en-US" sz="1600">
                          <a:solidFill>
                            <a:schemeClr val="bg1"/>
                          </a:solidFill>
                          <a:latin typeface="+mj-lt"/>
                        </a:rPr>
                        <a:t>Current Challenges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dirty="0">
                          <a:solidFill>
                            <a:schemeClr val="bg1"/>
                          </a:solidFill>
                          <a:latin typeface="+mj-lt"/>
                        </a:rPr>
                        <a:t>Primary Intended Outcomes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427048309"/>
                  </a:ext>
                </a:extLst>
              </a:tr>
              <a:tr h="1843576">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Current System QA processes are highly manual and labor intensive, with individual power users having to compile Excel reports from SQL databases. </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Some of this information is outdated, making QA reporting unreliable. These manual processes put extra strain on Cary’s workforce, especially in highly critical areas.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The CAD-to-CAD integration is inconsistent during peak times, preventing the visibility of Raleigh Wake and county units.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The ability for a Supervisor to conference into the 9-1-1 phone call is indirectly relevant to the objective of the Use Case. The primary objective of this UC is to understand the CAD system’s Supervisory capabilities.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Allow real-time monitoring of incidents, resource allocation, and personnel performance.</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Continuous improvement by providing detailed records and analytics for post-incident reviews and training purposes.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System playback capability for evaluation and evaluation of call handling process.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444414879"/>
                  </a:ext>
                </a:extLst>
              </a:tr>
            </a:tbl>
          </a:graphicData>
        </a:graphic>
      </p:graphicFrame>
    </p:spTree>
    <p:extLst>
      <p:ext uri="{BB962C8B-B14F-4D97-AF65-F5344CB8AC3E}">
        <p14:creationId xmlns:p14="http://schemas.microsoft.com/office/powerpoint/2010/main" val="3337228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FFC352-A8FB-DC12-081D-3A1F55EF8511}"/>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A8DF7395-0F18-6E2C-64AC-097F298E25CC}"/>
              </a:ext>
            </a:extLst>
          </p:cNvPr>
          <p:cNvSpPr>
            <a:spLocks noGrp="1"/>
          </p:cNvSpPr>
          <p:nvPr>
            <p:ph type="title"/>
          </p:nvPr>
        </p:nvSpPr>
        <p:spPr/>
        <p:txBody>
          <a:bodyPr wrap="square" anchor="t">
            <a:normAutofit/>
          </a:bodyPr>
          <a:lstStyle/>
          <a:p>
            <a:r>
              <a:rPr lang="en-US" sz="2400"/>
              <a:t>UC#6 Definitions: </a:t>
            </a:r>
            <a:r>
              <a:rPr lang="en-US" sz="2400">
                <a:solidFill>
                  <a:schemeClr val="accent4"/>
                </a:solidFill>
              </a:rPr>
              <a:t>Quality Assurance</a:t>
            </a:r>
          </a:p>
        </p:txBody>
      </p:sp>
      <p:graphicFrame>
        <p:nvGraphicFramePr>
          <p:cNvPr id="4" name="Content Placeholder 3">
            <a:extLst>
              <a:ext uri="{FF2B5EF4-FFF2-40B4-BE49-F238E27FC236}">
                <a16:creationId xmlns:a16="http://schemas.microsoft.com/office/drawing/2014/main" id="{A953C322-3533-5F7B-D8D6-4E2887B98FE1}"/>
              </a:ext>
            </a:extLst>
          </p:cNvPr>
          <p:cNvGraphicFramePr>
            <a:graphicFrameLocks noGrp="1"/>
          </p:cNvGraphicFramePr>
          <p:nvPr>
            <p:ph sz="quarter" idx="4294967295"/>
            <p:extLst>
              <p:ext uri="{D42A27DB-BD31-4B8C-83A1-F6EECF244321}">
                <p14:modId xmlns:p14="http://schemas.microsoft.com/office/powerpoint/2010/main" val="3734493982"/>
              </p:ext>
            </p:extLst>
          </p:nvPr>
        </p:nvGraphicFramePr>
        <p:xfrm>
          <a:off x="460374" y="1181683"/>
          <a:ext cx="11272839" cy="1944167"/>
        </p:xfrm>
        <a:graphic>
          <a:graphicData uri="http://schemas.openxmlformats.org/drawingml/2006/table">
            <a:tbl>
              <a:tblPr firstRow="1" bandRow="1">
                <a:tableStyleId>{5C22544A-7EE6-4342-B048-85BDC9FD1C3A}</a:tableStyleId>
              </a:tblPr>
              <a:tblGrid>
                <a:gridCol w="1487179">
                  <a:extLst>
                    <a:ext uri="{9D8B030D-6E8A-4147-A177-3AD203B41FA5}">
                      <a16:colId xmlns:a16="http://schemas.microsoft.com/office/drawing/2014/main" val="469435717"/>
                    </a:ext>
                  </a:extLst>
                </a:gridCol>
                <a:gridCol w="9785660">
                  <a:extLst>
                    <a:ext uri="{9D8B030D-6E8A-4147-A177-3AD203B41FA5}">
                      <a16:colId xmlns:a16="http://schemas.microsoft.com/office/drawing/2014/main" val="592511853"/>
                    </a:ext>
                  </a:extLst>
                </a:gridCol>
              </a:tblGrid>
              <a:tr h="0">
                <a:tc>
                  <a:txBody>
                    <a:bodyPr/>
                    <a:lstStyle/>
                    <a:p>
                      <a:pPr marL="0" marR="0">
                        <a:lnSpc>
                          <a:spcPct val="115000"/>
                        </a:lnSpc>
                      </a:pPr>
                      <a:r>
                        <a:rPr lang="en-GB" sz="1400" b="1" dirty="0">
                          <a:effectLst/>
                          <a:latin typeface="Arial" panose="020B0604020202020204" pitchFamily="34" charset="0"/>
                          <a:cs typeface="Arial" panose="020B0604020202020204" pitchFamily="34" charset="0"/>
                        </a:rPr>
                        <a:t>Actor</a:t>
                      </a:r>
                      <a:endParaRPr lang="en-US" sz="1400" b="1" dirty="0">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63467">
                <a:tc>
                  <a:txBody>
                    <a:bodyPr/>
                    <a:lstStyle/>
                    <a:p>
                      <a:pPr marL="0" marR="0" indent="0">
                        <a:lnSpc>
                          <a:spcPct val="115000"/>
                        </a:lnSpc>
                      </a:pPr>
                      <a:r>
                        <a:rPr lang="en-GB" sz="1200" b="1" dirty="0">
                          <a:effectLst/>
                          <a:latin typeface="Arial" panose="020B0604020202020204" pitchFamily="34" charset="0"/>
                          <a:cs typeface="Arial" panose="020B0604020202020204" pitchFamily="34" charset="0"/>
                        </a:rPr>
                        <a:t>Call Taker</a:t>
                      </a: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dirty="0">
                          <a:effectLst/>
                          <a:latin typeface="Arial" panose="020B0604020202020204" pitchFamily="34" charset="0"/>
                          <a:cs typeface="Arial" panose="020B0604020202020204" pitchFamily="34" charset="0"/>
                        </a:rPr>
                        <a:t>The user responsible for handling Calls for Service, both 9-1-1 calls and non-9-1-1 calls (such as non-emergency lines answered at the PSAP)</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225125498"/>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Dispatcher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dirty="0">
                          <a:effectLst/>
                          <a:latin typeface="Arial" panose="020B0604020202020204" pitchFamily="34" charset="0"/>
                          <a:cs typeface="Arial" panose="020B0604020202020204" pitchFamily="34" charset="0"/>
                        </a:rPr>
                        <a:t>The user responsible for dispatching and coordinating first responder personnel and resources to the scene of any given event</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622300990"/>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Supervisor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200" dirty="0">
                          <a:effectLst/>
                          <a:latin typeface="Arial" panose="020B0604020202020204" pitchFamily="34" charset="0"/>
                          <a:cs typeface="Arial" panose="020B0604020202020204" pitchFamily="34" charset="0"/>
                        </a:rPr>
                        <a:t>The role responsible for supervising call taking and dispatch operations within the PSAP with a discrete set of CAD system privileges, based on role-based permissions, beyond standard CAD user capabilities.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2017741110"/>
                  </a:ext>
                </a:extLst>
              </a:tr>
              <a:tr h="363467">
                <a:tc>
                  <a:txBody>
                    <a:bodyPr/>
                    <a:lstStyle/>
                    <a:p>
                      <a:pPr marL="0" marR="0" indent="0">
                        <a:lnSpc>
                          <a:spcPct val="115000"/>
                        </a:lnSpc>
                      </a:pPr>
                      <a:r>
                        <a:rPr lang="en-GB" sz="1200" b="1">
                          <a:effectLst/>
                          <a:latin typeface="Arial" panose="020B0604020202020204" pitchFamily="34" charset="0"/>
                          <a:ea typeface="Times New Roman" panose="02020603050405020304" pitchFamily="18" charset="0"/>
                          <a:cs typeface="Times New Roman" panose="02020603050405020304" pitchFamily="18" charset="0"/>
                        </a:rPr>
                        <a:t>Mutual Aid Fire Crew</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marL="38100" marR="38100" marT="0" marB="0" anchor="ctr"/>
                </a:tc>
                <a:tc>
                  <a:txBody>
                    <a:bodyPr/>
                    <a:lstStyle/>
                    <a:p>
                      <a:pPr marL="0" marR="0" indent="0">
                        <a:lnSpc>
                          <a:spcPct val="115000"/>
                        </a:lnSpc>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The Fire personnel dispatched by the PSAP and responsible for responding to the CFD</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8100" marR="38100" marT="0" marB="0" anchor="ctr"/>
                </a:tc>
                <a:extLst>
                  <a:ext uri="{0D108BD9-81ED-4DB2-BD59-A6C34878D82A}">
                    <a16:rowId xmlns:a16="http://schemas.microsoft.com/office/drawing/2014/main" val="1422082788"/>
                  </a:ext>
                </a:extLst>
              </a:tr>
            </a:tbl>
          </a:graphicData>
        </a:graphic>
      </p:graphicFrame>
      <p:graphicFrame>
        <p:nvGraphicFramePr>
          <p:cNvPr id="5" name="Content Placeholder 3">
            <a:extLst>
              <a:ext uri="{FF2B5EF4-FFF2-40B4-BE49-F238E27FC236}">
                <a16:creationId xmlns:a16="http://schemas.microsoft.com/office/drawing/2014/main" id="{64A15749-384A-294B-5ACD-ADB65A01DB66}"/>
              </a:ext>
            </a:extLst>
          </p:cNvPr>
          <p:cNvGraphicFramePr>
            <a:graphicFrameLocks/>
          </p:cNvGraphicFramePr>
          <p:nvPr>
            <p:extLst>
              <p:ext uri="{D42A27DB-BD31-4B8C-83A1-F6EECF244321}">
                <p14:modId xmlns:p14="http://schemas.microsoft.com/office/powerpoint/2010/main" val="313032126"/>
              </p:ext>
            </p:extLst>
          </p:nvPr>
        </p:nvGraphicFramePr>
        <p:xfrm>
          <a:off x="460374" y="3661647"/>
          <a:ext cx="11272839" cy="2052333"/>
        </p:xfrm>
        <a:graphic>
          <a:graphicData uri="http://schemas.openxmlformats.org/drawingml/2006/table">
            <a:tbl>
              <a:tblPr firstRow="1" bandRow="1">
                <a:tableStyleId>{5C22544A-7EE6-4342-B048-85BDC9FD1C3A}</a:tableStyleId>
              </a:tblPr>
              <a:tblGrid>
                <a:gridCol w="1510930">
                  <a:extLst>
                    <a:ext uri="{9D8B030D-6E8A-4147-A177-3AD203B41FA5}">
                      <a16:colId xmlns:a16="http://schemas.microsoft.com/office/drawing/2014/main" val="469435717"/>
                    </a:ext>
                  </a:extLst>
                </a:gridCol>
                <a:gridCol w="9761909">
                  <a:extLst>
                    <a:ext uri="{9D8B030D-6E8A-4147-A177-3AD203B41FA5}">
                      <a16:colId xmlns:a16="http://schemas.microsoft.com/office/drawing/2014/main" val="592511853"/>
                    </a:ext>
                  </a:extLst>
                </a:gridCol>
              </a:tblGrid>
              <a:tr h="150332">
                <a:tc>
                  <a:txBody>
                    <a:bodyPr/>
                    <a:lstStyle/>
                    <a:p>
                      <a:pPr marL="0" marR="0">
                        <a:lnSpc>
                          <a:spcPct val="115000"/>
                        </a:lnSpc>
                      </a:pPr>
                      <a:r>
                        <a:rPr lang="en-GB" sz="1400" b="1">
                          <a:effectLst/>
                          <a:latin typeface="Arial" panose="020B0604020202020204" pitchFamily="34" charset="0"/>
                          <a:ea typeface="Times New Roman" panose="02020603050405020304" pitchFamily="18" charset="0"/>
                          <a:cs typeface="Arial" panose="020B0604020202020204" pitchFamily="34" charset="0"/>
                        </a:rPr>
                        <a:t>Relevant Terms</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CAD</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Computer Aided Dispatch</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25125498"/>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CFS</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Call for Service</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22300990"/>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GIS</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Geographic Information System</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17741110"/>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PSAP</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Public Safety Answering Point (PSAP) . Commonly referred to as the ‘‘Comms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 9-1-1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 or ‘Dispatch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a:t>
                      </a:r>
                    </a:p>
                  </a:txBody>
                  <a:tcPr anchor="ctr"/>
                </a:tc>
                <a:extLst>
                  <a:ext uri="{0D108BD9-81ED-4DB2-BD59-A6C34878D82A}">
                    <a16:rowId xmlns:a16="http://schemas.microsoft.com/office/drawing/2014/main" val="3295794872"/>
                  </a:ext>
                </a:extLst>
              </a:tr>
              <a:tr h="347284">
                <a:tc>
                  <a:txBody>
                    <a:bodyPr/>
                    <a:lstStyle/>
                    <a:p>
                      <a:pPr marL="0" marR="0">
                        <a:lnSpc>
                          <a:spcPct val="115000"/>
                        </a:lnSpc>
                        <a:tabLst>
                          <a:tab pos="681990" algn="ctr"/>
                        </a:tabLst>
                      </a:pPr>
                      <a:r>
                        <a:rPr lang="en-US" sz="1200" b="1">
                          <a:effectLst/>
                          <a:latin typeface="Calibri" panose="020F0502020204030204" pitchFamily="34" charset="0"/>
                          <a:ea typeface="Times New Roman" panose="02020603050405020304" pitchFamily="18" charset="0"/>
                          <a:cs typeface="Times New Roman" panose="02020603050405020304" pitchFamily="18" charset="0"/>
                        </a:rPr>
                        <a:t>PRO/QA</a:t>
                      </a: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Public safety software solution that provides expert insights and expertise on call processing</a:t>
                      </a:r>
                    </a:p>
                  </a:txBody>
                  <a:tcPr anchor="ctr"/>
                </a:tc>
                <a:extLst>
                  <a:ext uri="{0D108BD9-81ED-4DB2-BD59-A6C34878D82A}">
                    <a16:rowId xmlns:a16="http://schemas.microsoft.com/office/drawing/2014/main" val="3961908509"/>
                  </a:ext>
                </a:extLst>
              </a:tr>
            </a:tbl>
          </a:graphicData>
        </a:graphic>
      </p:graphicFrame>
    </p:spTree>
    <p:extLst>
      <p:ext uri="{BB962C8B-B14F-4D97-AF65-F5344CB8AC3E}">
        <p14:creationId xmlns:p14="http://schemas.microsoft.com/office/powerpoint/2010/main" val="2238350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6E22C2-9438-22B6-60E6-471ABC4FE539}"/>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7E9970EA-A461-D50F-7F30-E24017D4D8BB}"/>
              </a:ext>
            </a:extLst>
          </p:cNvPr>
          <p:cNvSpPr>
            <a:spLocks noGrp="1"/>
          </p:cNvSpPr>
          <p:nvPr>
            <p:ph type="title"/>
          </p:nvPr>
        </p:nvSpPr>
        <p:spPr/>
        <p:txBody>
          <a:bodyPr wrap="square" anchor="t">
            <a:normAutofit/>
          </a:bodyPr>
          <a:lstStyle/>
          <a:p>
            <a:r>
              <a:rPr lang="en-US" sz="2400"/>
              <a:t>UC#6 Workflow: </a:t>
            </a:r>
            <a:r>
              <a:rPr lang="en-US" sz="2400">
                <a:solidFill>
                  <a:schemeClr val="accent4"/>
                </a:solidFill>
              </a:rPr>
              <a:t>Quality Assurance</a:t>
            </a:r>
          </a:p>
        </p:txBody>
      </p:sp>
      <p:graphicFrame>
        <p:nvGraphicFramePr>
          <p:cNvPr id="2" name="Table 1">
            <a:extLst>
              <a:ext uri="{FF2B5EF4-FFF2-40B4-BE49-F238E27FC236}">
                <a16:creationId xmlns:a16="http://schemas.microsoft.com/office/drawing/2014/main" id="{176E32D8-EC6B-E7AF-E585-FCA3111D819E}"/>
              </a:ext>
            </a:extLst>
          </p:cNvPr>
          <p:cNvGraphicFramePr>
            <a:graphicFrameLocks noGrp="1"/>
          </p:cNvGraphicFramePr>
          <p:nvPr>
            <p:extLst>
              <p:ext uri="{D42A27DB-BD31-4B8C-83A1-F6EECF244321}">
                <p14:modId xmlns:p14="http://schemas.microsoft.com/office/powerpoint/2010/main" val="3949689468"/>
              </p:ext>
            </p:extLst>
          </p:nvPr>
        </p:nvGraphicFramePr>
        <p:xfrm>
          <a:off x="457200" y="911678"/>
          <a:ext cx="10753106" cy="5180364"/>
        </p:xfrm>
        <a:graphic>
          <a:graphicData uri="http://schemas.openxmlformats.org/drawingml/2006/table">
            <a:tbl>
              <a:tblPr firstRow="1" bandRow="1">
                <a:tableStyleId>{5940675A-B579-460E-94D1-54222C63F5DA}</a:tableStyleId>
              </a:tblPr>
              <a:tblGrid>
                <a:gridCol w="872836">
                  <a:extLst>
                    <a:ext uri="{9D8B030D-6E8A-4147-A177-3AD203B41FA5}">
                      <a16:colId xmlns:a16="http://schemas.microsoft.com/office/drawing/2014/main" val="225041365"/>
                    </a:ext>
                  </a:extLst>
                </a:gridCol>
                <a:gridCol w="9880270">
                  <a:extLst>
                    <a:ext uri="{9D8B030D-6E8A-4147-A177-3AD203B41FA5}">
                      <a16:colId xmlns:a16="http://schemas.microsoft.com/office/drawing/2014/main" val="3654609005"/>
                    </a:ext>
                  </a:extLst>
                </a:gridCol>
              </a:tblGrid>
              <a:tr h="1726788">
                <a:tc>
                  <a:txBody>
                    <a:bodyPr/>
                    <a:lstStyle/>
                    <a:p>
                      <a:pPr algn="l"/>
                      <a:r>
                        <a:rPr lang="en-US" sz="1000" b="1"/>
                        <a:t>Call Taker</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40973869"/>
                  </a:ext>
                </a:extLst>
              </a:tr>
              <a:tr h="17267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a:t>CAD</a:t>
                      </a:r>
                    </a:p>
                    <a:p>
                      <a:pPr algn="l"/>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87236139"/>
                  </a:ext>
                </a:extLst>
              </a:tr>
              <a:tr h="1726788">
                <a:tc>
                  <a:txBody>
                    <a:bodyPr/>
                    <a:lstStyle/>
                    <a:p>
                      <a:pPr algn="l"/>
                      <a:r>
                        <a:rPr lang="en-US" sz="1000" b="1"/>
                        <a:t>Supervisor</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6748141"/>
                  </a:ext>
                </a:extLst>
              </a:tr>
            </a:tbl>
          </a:graphicData>
        </a:graphic>
      </p:graphicFrame>
      <p:sp>
        <p:nvSpPr>
          <p:cNvPr id="3" name="Rectangle 2">
            <a:extLst>
              <a:ext uri="{FF2B5EF4-FFF2-40B4-BE49-F238E27FC236}">
                <a16:creationId xmlns:a16="http://schemas.microsoft.com/office/drawing/2014/main" id="{B9522100-26A2-BA79-BB8B-07E4FDFD753C}"/>
              </a:ext>
            </a:extLst>
          </p:cNvPr>
          <p:cNvSpPr/>
          <p:nvPr/>
        </p:nvSpPr>
        <p:spPr>
          <a:xfrm>
            <a:off x="1737367"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1. </a:t>
            </a:r>
          </a:p>
          <a:p>
            <a:pPr algn="ctr">
              <a:spcAft>
                <a:spcPts val="300"/>
              </a:spcAft>
            </a:pPr>
            <a:r>
              <a:rPr lang="en-US" sz="1050">
                <a:solidFill>
                  <a:schemeClr val="tx1"/>
                </a:solidFill>
                <a:latin typeface="Arial"/>
                <a:cs typeface="Arial"/>
              </a:rPr>
              <a:t> Call Taker receives 9-1-1 CFS and creates CAD incident.</a:t>
            </a:r>
            <a:endParaRPr lang="en-US" sz="1050">
              <a:solidFill>
                <a:schemeClr val="tx1"/>
              </a:solidFill>
              <a:latin typeface="Arial" panose="020B0604020202020204" pitchFamily="34" charset="0"/>
              <a:cs typeface="Arial" panose="020B0604020202020204" pitchFamily="34" charset="0"/>
            </a:endParaRPr>
          </a:p>
        </p:txBody>
      </p:sp>
      <p:cxnSp>
        <p:nvCxnSpPr>
          <p:cNvPr id="4" name="Straight Arrow Connector 3">
            <a:extLst>
              <a:ext uri="{FF2B5EF4-FFF2-40B4-BE49-F238E27FC236}">
                <a16:creationId xmlns:a16="http://schemas.microsoft.com/office/drawing/2014/main" id="{FC979960-90DB-3DC3-1113-B444B2B84542}"/>
              </a:ext>
            </a:extLst>
          </p:cNvPr>
          <p:cNvCxnSpPr>
            <a:cxnSpLocks/>
            <a:endCxn id="9" idx="1"/>
          </p:cNvCxnSpPr>
          <p:nvPr/>
        </p:nvCxnSpPr>
        <p:spPr>
          <a:xfrm>
            <a:off x="3033367" y="1763688"/>
            <a:ext cx="658076" cy="0"/>
          </a:xfrm>
          <a:prstGeom prst="straightConnector1">
            <a:avLst/>
          </a:prstGeom>
          <a:noFill/>
          <a:ln w="19050" cap="flat" cmpd="sng">
            <a:solidFill>
              <a:schemeClr val="tx2"/>
            </a:solidFill>
            <a:prstDash val="solid"/>
            <a:round/>
            <a:headEnd type="none" w="lg" len="med"/>
            <a:tailEnd type="triangle"/>
          </a:ln>
        </p:spPr>
      </p:cxnSp>
      <p:sp>
        <p:nvSpPr>
          <p:cNvPr id="5" name="Oval 4">
            <a:extLst>
              <a:ext uri="{FF2B5EF4-FFF2-40B4-BE49-F238E27FC236}">
                <a16:creationId xmlns:a16="http://schemas.microsoft.com/office/drawing/2014/main" id="{ECD9C5C5-EEDD-198E-281D-666309AC71A2}"/>
              </a:ext>
            </a:extLst>
          </p:cNvPr>
          <p:cNvSpPr/>
          <p:nvPr/>
        </p:nvSpPr>
        <p:spPr>
          <a:xfrm>
            <a:off x="661374" y="1566398"/>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300"/>
              </a:spcAft>
            </a:pPr>
            <a:r>
              <a:rPr lang="en-US" sz="1100">
                <a:solidFill>
                  <a:schemeClr val="tx1"/>
                </a:solidFill>
              </a:rPr>
              <a:t>Start</a:t>
            </a:r>
          </a:p>
        </p:txBody>
      </p:sp>
      <p:cxnSp>
        <p:nvCxnSpPr>
          <p:cNvPr id="7" name="Straight Arrow Connector 6">
            <a:extLst>
              <a:ext uri="{FF2B5EF4-FFF2-40B4-BE49-F238E27FC236}">
                <a16:creationId xmlns:a16="http://schemas.microsoft.com/office/drawing/2014/main" id="{457F3FE2-87CA-D65E-23F5-77DA7C7A830A}"/>
              </a:ext>
            </a:extLst>
          </p:cNvPr>
          <p:cNvCxnSpPr>
            <a:cxnSpLocks/>
            <a:stCxn id="5" idx="6"/>
            <a:endCxn id="3" idx="1"/>
          </p:cNvCxnSpPr>
          <p:nvPr/>
        </p:nvCxnSpPr>
        <p:spPr>
          <a:xfrm flipV="1">
            <a:off x="1100300" y="1763688"/>
            <a:ext cx="637067" cy="1"/>
          </a:xfrm>
          <a:prstGeom prst="straightConnector1">
            <a:avLst/>
          </a:prstGeom>
          <a:noFill/>
          <a:ln w="19050" cap="flat" cmpd="sng">
            <a:solidFill>
              <a:schemeClr val="tx2"/>
            </a:solidFill>
            <a:prstDash val="solid"/>
            <a:round/>
            <a:headEnd type="none" w="lg" len="med"/>
            <a:tailEnd type="triangle"/>
          </a:ln>
        </p:spPr>
      </p:cxnSp>
      <p:sp>
        <p:nvSpPr>
          <p:cNvPr id="8" name="Oval 7">
            <a:extLst>
              <a:ext uri="{FF2B5EF4-FFF2-40B4-BE49-F238E27FC236}">
                <a16:creationId xmlns:a16="http://schemas.microsoft.com/office/drawing/2014/main" id="{F807E048-59FF-F44C-439F-046B0489B852}"/>
              </a:ext>
            </a:extLst>
          </p:cNvPr>
          <p:cNvSpPr/>
          <p:nvPr/>
        </p:nvSpPr>
        <p:spPr>
          <a:xfrm>
            <a:off x="11416942" y="1547688"/>
            <a:ext cx="432000" cy="432000"/>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spcAft>
                <a:spcPts val="300"/>
              </a:spcAft>
            </a:pPr>
            <a:r>
              <a:rPr lang="en-US" sz="1100">
                <a:solidFill>
                  <a:schemeClr val="tx1"/>
                </a:solidFill>
              </a:rPr>
              <a:t>End</a:t>
            </a:r>
          </a:p>
        </p:txBody>
      </p:sp>
      <p:sp>
        <p:nvSpPr>
          <p:cNvPr id="9" name="Rectangle 8">
            <a:extLst>
              <a:ext uri="{FF2B5EF4-FFF2-40B4-BE49-F238E27FC236}">
                <a16:creationId xmlns:a16="http://schemas.microsoft.com/office/drawing/2014/main" id="{C522EF7F-9A2C-BB98-6E0D-54ADFB8BE362}"/>
              </a:ext>
            </a:extLst>
          </p:cNvPr>
          <p:cNvSpPr/>
          <p:nvPr/>
        </p:nvSpPr>
        <p:spPr>
          <a:xfrm>
            <a:off x="3691443"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2. </a:t>
            </a:r>
          </a:p>
          <a:p>
            <a:pPr algn="ctr">
              <a:spcAft>
                <a:spcPts val="300"/>
              </a:spcAft>
            </a:pPr>
            <a:r>
              <a:rPr lang="en-US" sz="1050">
                <a:solidFill>
                  <a:schemeClr val="tx1"/>
                </a:solidFill>
                <a:latin typeface="Arial"/>
                <a:cs typeface="Arial"/>
              </a:rPr>
              <a:t> CT captures name, location and event type</a:t>
            </a:r>
            <a:endParaRPr lang="en-US" sz="1050">
              <a:solidFill>
                <a:schemeClr val="tx1"/>
              </a:solidFill>
              <a:latin typeface="Arial" panose="020B0604020202020204" pitchFamily="34" charset="0"/>
              <a:cs typeface="Arial" panose="020B0604020202020204" pitchFamily="34" charset="0"/>
            </a:endParaRPr>
          </a:p>
        </p:txBody>
      </p:sp>
      <p:sp>
        <p:nvSpPr>
          <p:cNvPr id="10" name="Magnetic Disk 9">
            <a:extLst>
              <a:ext uri="{FF2B5EF4-FFF2-40B4-BE49-F238E27FC236}">
                <a16:creationId xmlns:a16="http://schemas.microsoft.com/office/drawing/2014/main" id="{E5B4ED0A-9FFE-0C69-B48E-532C2A8C2A1F}"/>
              </a:ext>
            </a:extLst>
          </p:cNvPr>
          <p:cNvSpPr/>
          <p:nvPr/>
        </p:nvSpPr>
        <p:spPr>
          <a:xfrm>
            <a:off x="3476955" y="2819605"/>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3. </a:t>
            </a:r>
          </a:p>
          <a:p>
            <a:pPr algn="ctr">
              <a:spcAft>
                <a:spcPts val="300"/>
              </a:spcAft>
            </a:pPr>
            <a:r>
              <a:rPr lang="en-US" sz="1050">
                <a:solidFill>
                  <a:schemeClr val="tx1"/>
                </a:solidFill>
                <a:latin typeface="Arial"/>
                <a:cs typeface="Arial"/>
              </a:rPr>
              <a:t>  CAD algorithm(s) provide guidance based on data entered.</a:t>
            </a:r>
            <a:endParaRPr lang="en-US" sz="1050">
              <a:solidFill>
                <a:schemeClr val="tx1"/>
              </a:solidFill>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B90A7BFB-2A63-B38D-3527-00A28396EE28}"/>
              </a:ext>
            </a:extLst>
          </p:cNvPr>
          <p:cNvSpPr/>
          <p:nvPr/>
        </p:nvSpPr>
        <p:spPr>
          <a:xfrm>
            <a:off x="5651643"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4.</a:t>
            </a:r>
          </a:p>
          <a:p>
            <a:pPr algn="ctr">
              <a:spcAft>
                <a:spcPts val="300"/>
              </a:spcAft>
            </a:pPr>
            <a:r>
              <a:rPr lang="en-US" sz="1050">
                <a:solidFill>
                  <a:schemeClr val="tx1"/>
                </a:solidFill>
                <a:latin typeface="Arial"/>
                <a:cs typeface="Arial"/>
              </a:rPr>
              <a:t>  CT determines severity of incident requires Supervisor attention.</a:t>
            </a:r>
            <a:endParaRPr lang="en-US" sz="1050">
              <a:solidFill>
                <a:schemeClr val="tx1"/>
              </a:solidFill>
              <a:latin typeface="Arial" panose="020B0604020202020204" pitchFamily="34" charset="0"/>
              <a:cs typeface="Arial" panose="020B0604020202020204" pitchFamily="34" charset="0"/>
            </a:endParaRPr>
          </a:p>
        </p:txBody>
      </p:sp>
      <p:cxnSp>
        <p:nvCxnSpPr>
          <p:cNvPr id="12" name="Straight Arrow Connector 11">
            <a:extLst>
              <a:ext uri="{FF2B5EF4-FFF2-40B4-BE49-F238E27FC236}">
                <a16:creationId xmlns:a16="http://schemas.microsoft.com/office/drawing/2014/main" id="{27517454-55ED-066F-833C-A4B9D69E607C}"/>
              </a:ext>
            </a:extLst>
          </p:cNvPr>
          <p:cNvCxnSpPr>
            <a:cxnSpLocks/>
            <a:stCxn id="9" idx="2"/>
            <a:endCxn id="10" idx="1"/>
          </p:cNvCxnSpPr>
          <p:nvPr/>
        </p:nvCxnSpPr>
        <p:spPr>
          <a:xfrm>
            <a:off x="4339443" y="2504208"/>
            <a:ext cx="0" cy="315397"/>
          </a:xfrm>
          <a:prstGeom prst="straightConnector1">
            <a:avLst/>
          </a:prstGeom>
          <a:noFill/>
          <a:ln w="19050" cap="flat" cmpd="sng">
            <a:solidFill>
              <a:schemeClr val="tx2"/>
            </a:solidFill>
            <a:prstDash val="solid"/>
            <a:round/>
            <a:headEnd type="triangle" w="med" len="med"/>
            <a:tailEnd type="triangle" w="med" len="med"/>
          </a:ln>
        </p:spPr>
      </p:cxnSp>
      <p:cxnSp>
        <p:nvCxnSpPr>
          <p:cNvPr id="13" name="Straight Arrow Connector 12">
            <a:extLst>
              <a:ext uri="{FF2B5EF4-FFF2-40B4-BE49-F238E27FC236}">
                <a16:creationId xmlns:a16="http://schemas.microsoft.com/office/drawing/2014/main" id="{5FB9A698-A097-93B4-4174-F77DC20476B2}"/>
              </a:ext>
            </a:extLst>
          </p:cNvPr>
          <p:cNvCxnSpPr>
            <a:cxnSpLocks/>
            <a:stCxn id="9" idx="3"/>
          </p:cNvCxnSpPr>
          <p:nvPr/>
        </p:nvCxnSpPr>
        <p:spPr>
          <a:xfrm>
            <a:off x="4987443" y="1763688"/>
            <a:ext cx="664200" cy="0"/>
          </a:xfrm>
          <a:prstGeom prst="straightConnector1">
            <a:avLst/>
          </a:prstGeom>
          <a:noFill/>
          <a:ln w="19050" cap="flat" cmpd="sng">
            <a:solidFill>
              <a:schemeClr val="tx2"/>
            </a:solidFill>
            <a:prstDash val="solid"/>
            <a:round/>
            <a:headEnd type="none" w="lg" len="med"/>
            <a:tailEnd type="triangle"/>
          </a:ln>
        </p:spPr>
      </p:cxnSp>
      <p:sp>
        <p:nvSpPr>
          <p:cNvPr id="14" name="Rectangle 13">
            <a:extLst>
              <a:ext uri="{FF2B5EF4-FFF2-40B4-BE49-F238E27FC236}">
                <a16:creationId xmlns:a16="http://schemas.microsoft.com/office/drawing/2014/main" id="{6C17D237-7FF5-180C-DD29-A4C55BC8F717}"/>
              </a:ext>
            </a:extLst>
          </p:cNvPr>
          <p:cNvSpPr/>
          <p:nvPr/>
        </p:nvSpPr>
        <p:spPr>
          <a:xfrm>
            <a:off x="7608781"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9.</a:t>
            </a:r>
          </a:p>
          <a:p>
            <a:pPr algn="ctr">
              <a:spcAft>
                <a:spcPts val="300"/>
              </a:spcAft>
            </a:pPr>
            <a:r>
              <a:rPr lang="en-US" sz="1050">
                <a:solidFill>
                  <a:schemeClr val="tx1"/>
                </a:solidFill>
                <a:latin typeface="Arial"/>
                <a:cs typeface="Arial"/>
              </a:rPr>
              <a:t> CT1 is presented with the Supervisor advice (non-verbal) and continues with the incident.</a:t>
            </a:r>
            <a:endParaRPr lang="en-US" sz="1050">
              <a:solidFill>
                <a:schemeClr val="tx1"/>
              </a:solidFill>
              <a:latin typeface="Arial" panose="020B0604020202020204" pitchFamily="34" charset="0"/>
              <a:cs typeface="Arial" panose="020B0604020202020204" pitchFamily="34" charset="0"/>
            </a:endParaRPr>
          </a:p>
        </p:txBody>
      </p:sp>
      <p:cxnSp>
        <p:nvCxnSpPr>
          <p:cNvPr id="15" name="Straight Arrow Connector 14">
            <a:extLst>
              <a:ext uri="{FF2B5EF4-FFF2-40B4-BE49-F238E27FC236}">
                <a16:creationId xmlns:a16="http://schemas.microsoft.com/office/drawing/2014/main" id="{ED5CD68C-0B06-C5DF-CFB0-9236FA53E6A4}"/>
              </a:ext>
            </a:extLst>
          </p:cNvPr>
          <p:cNvCxnSpPr>
            <a:cxnSpLocks/>
            <a:stCxn id="11" idx="3"/>
            <a:endCxn id="14" idx="1"/>
          </p:cNvCxnSpPr>
          <p:nvPr/>
        </p:nvCxnSpPr>
        <p:spPr>
          <a:xfrm>
            <a:off x="6947643" y="1763688"/>
            <a:ext cx="661138" cy="0"/>
          </a:xfrm>
          <a:prstGeom prst="straightConnector1">
            <a:avLst/>
          </a:prstGeom>
          <a:noFill/>
          <a:ln w="19050" cap="flat" cmpd="sng">
            <a:solidFill>
              <a:schemeClr val="tx2"/>
            </a:solidFill>
            <a:prstDash val="solid"/>
            <a:round/>
            <a:headEnd type="none" w="lg" len="med"/>
            <a:tailEnd type="triangle"/>
          </a:ln>
        </p:spPr>
      </p:cxnSp>
      <p:cxnSp>
        <p:nvCxnSpPr>
          <p:cNvPr id="16" name="Straight Arrow Connector 15">
            <a:extLst>
              <a:ext uri="{FF2B5EF4-FFF2-40B4-BE49-F238E27FC236}">
                <a16:creationId xmlns:a16="http://schemas.microsoft.com/office/drawing/2014/main" id="{1AACB146-0759-F4B7-C9E8-6D4A87DDBC39}"/>
              </a:ext>
            </a:extLst>
          </p:cNvPr>
          <p:cNvCxnSpPr>
            <a:cxnSpLocks/>
            <a:stCxn id="14" idx="3"/>
            <a:endCxn id="8" idx="2"/>
          </p:cNvCxnSpPr>
          <p:nvPr/>
        </p:nvCxnSpPr>
        <p:spPr>
          <a:xfrm>
            <a:off x="8904781" y="1763688"/>
            <a:ext cx="2512161" cy="0"/>
          </a:xfrm>
          <a:prstGeom prst="straightConnector1">
            <a:avLst/>
          </a:prstGeom>
          <a:noFill/>
          <a:ln w="19050" cap="flat" cmpd="sng">
            <a:solidFill>
              <a:schemeClr val="tx2"/>
            </a:solidFill>
            <a:prstDash val="solid"/>
            <a:round/>
            <a:headEnd type="none" w="lg" len="med"/>
            <a:tailEnd type="triangle"/>
          </a:ln>
        </p:spPr>
      </p:cxnSp>
      <p:cxnSp>
        <p:nvCxnSpPr>
          <p:cNvPr id="17" name="Straight Arrow Connector 16">
            <a:extLst>
              <a:ext uri="{FF2B5EF4-FFF2-40B4-BE49-F238E27FC236}">
                <a16:creationId xmlns:a16="http://schemas.microsoft.com/office/drawing/2014/main" id="{D4DC781F-1C81-D27E-631F-278EEA50D331}"/>
              </a:ext>
            </a:extLst>
          </p:cNvPr>
          <p:cNvCxnSpPr>
            <a:cxnSpLocks/>
            <a:stCxn id="11" idx="2"/>
            <a:endCxn id="24" idx="1"/>
          </p:cNvCxnSpPr>
          <p:nvPr/>
        </p:nvCxnSpPr>
        <p:spPr>
          <a:xfrm>
            <a:off x="6299643" y="2504208"/>
            <a:ext cx="0" cy="314264"/>
          </a:xfrm>
          <a:prstGeom prst="straightConnector1">
            <a:avLst/>
          </a:prstGeom>
          <a:noFill/>
          <a:ln w="19050" cap="flat" cmpd="sng">
            <a:solidFill>
              <a:schemeClr val="tx2"/>
            </a:solidFill>
            <a:prstDash val="solid"/>
            <a:round/>
            <a:headEnd type="none" w="lg" len="med"/>
            <a:tailEnd type="triangle"/>
          </a:ln>
        </p:spPr>
      </p:cxnSp>
      <p:sp>
        <p:nvSpPr>
          <p:cNvPr id="18" name="Rectangle 17">
            <a:extLst>
              <a:ext uri="{FF2B5EF4-FFF2-40B4-BE49-F238E27FC236}">
                <a16:creationId xmlns:a16="http://schemas.microsoft.com/office/drawing/2014/main" id="{9E38CE90-9DEA-7B5E-8573-5F3ACFB376FC}"/>
              </a:ext>
            </a:extLst>
          </p:cNvPr>
          <p:cNvSpPr/>
          <p:nvPr/>
        </p:nvSpPr>
        <p:spPr>
          <a:xfrm>
            <a:off x="5651643" y="4487547"/>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6.</a:t>
            </a:r>
          </a:p>
          <a:p>
            <a:pPr algn="ctr">
              <a:spcAft>
                <a:spcPts val="300"/>
              </a:spcAft>
            </a:pPr>
            <a:r>
              <a:rPr lang="en-US" sz="1050">
                <a:solidFill>
                  <a:schemeClr val="tx1"/>
                </a:solidFill>
                <a:latin typeface="Arial"/>
                <a:cs typeface="Arial"/>
              </a:rPr>
              <a:t>Supervisor joins 9-1-1 call and is able to view CAD incident.</a:t>
            </a:r>
            <a:endParaRPr lang="en-US" sz="1050">
              <a:solidFill>
                <a:schemeClr val="tx1"/>
              </a:solidFill>
              <a:latin typeface="Arial" panose="020B0604020202020204" pitchFamily="34" charset="0"/>
              <a:cs typeface="Arial" panose="020B0604020202020204" pitchFamily="34" charset="0"/>
            </a:endParaRPr>
          </a:p>
        </p:txBody>
      </p:sp>
      <p:cxnSp>
        <p:nvCxnSpPr>
          <p:cNvPr id="19" name="Straight Arrow Connector 18">
            <a:extLst>
              <a:ext uri="{FF2B5EF4-FFF2-40B4-BE49-F238E27FC236}">
                <a16:creationId xmlns:a16="http://schemas.microsoft.com/office/drawing/2014/main" id="{57198A6A-AC85-1F82-9BA9-72083948330E}"/>
              </a:ext>
            </a:extLst>
          </p:cNvPr>
          <p:cNvCxnSpPr>
            <a:cxnSpLocks/>
            <a:stCxn id="24" idx="3"/>
            <a:endCxn id="18" idx="0"/>
          </p:cNvCxnSpPr>
          <p:nvPr/>
        </p:nvCxnSpPr>
        <p:spPr>
          <a:xfrm>
            <a:off x="6299643" y="4214604"/>
            <a:ext cx="0" cy="272943"/>
          </a:xfrm>
          <a:prstGeom prst="straightConnector1">
            <a:avLst/>
          </a:prstGeom>
          <a:noFill/>
          <a:ln w="19050" cap="flat" cmpd="sng">
            <a:solidFill>
              <a:schemeClr val="tx2"/>
            </a:solidFill>
            <a:prstDash val="solid"/>
            <a:round/>
            <a:headEnd type="none" w="lg" len="med"/>
            <a:tailEnd type="triangle"/>
          </a:ln>
        </p:spPr>
      </p:cxnSp>
      <p:sp>
        <p:nvSpPr>
          <p:cNvPr id="20" name="Rectangle 19">
            <a:extLst>
              <a:ext uri="{FF2B5EF4-FFF2-40B4-BE49-F238E27FC236}">
                <a16:creationId xmlns:a16="http://schemas.microsoft.com/office/drawing/2014/main" id="{B9D9F96E-7D58-94C3-EDE3-CB6FF430409E}"/>
              </a:ext>
            </a:extLst>
          </p:cNvPr>
          <p:cNvSpPr/>
          <p:nvPr/>
        </p:nvSpPr>
        <p:spPr>
          <a:xfrm>
            <a:off x="7608781" y="4487547"/>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7.</a:t>
            </a:r>
          </a:p>
          <a:p>
            <a:pPr algn="ctr">
              <a:spcAft>
                <a:spcPts val="300"/>
              </a:spcAft>
            </a:pPr>
            <a:r>
              <a:rPr lang="en-US" sz="1050">
                <a:solidFill>
                  <a:schemeClr val="tx1"/>
                </a:solidFill>
                <a:latin typeface="Arial"/>
                <a:cs typeface="Arial"/>
              </a:rPr>
              <a:t>Supervisor provides appropriate advice to the Call Taker.</a:t>
            </a:r>
            <a:endParaRPr lang="en-US" sz="1050">
              <a:solidFill>
                <a:schemeClr val="tx1"/>
              </a:solidFill>
              <a:latin typeface="Arial" panose="020B0604020202020204" pitchFamily="34" charset="0"/>
              <a:cs typeface="Arial" panose="020B0604020202020204" pitchFamily="34" charset="0"/>
            </a:endParaRPr>
          </a:p>
        </p:txBody>
      </p:sp>
      <p:cxnSp>
        <p:nvCxnSpPr>
          <p:cNvPr id="21" name="Straight Arrow Connector 20">
            <a:extLst>
              <a:ext uri="{FF2B5EF4-FFF2-40B4-BE49-F238E27FC236}">
                <a16:creationId xmlns:a16="http://schemas.microsoft.com/office/drawing/2014/main" id="{E734334E-BC83-EA23-F282-412ECB9B671F}"/>
              </a:ext>
            </a:extLst>
          </p:cNvPr>
          <p:cNvCxnSpPr>
            <a:cxnSpLocks/>
            <a:stCxn id="18" idx="3"/>
            <a:endCxn id="20" idx="1"/>
          </p:cNvCxnSpPr>
          <p:nvPr/>
        </p:nvCxnSpPr>
        <p:spPr>
          <a:xfrm>
            <a:off x="6947643" y="5228067"/>
            <a:ext cx="661138" cy="0"/>
          </a:xfrm>
          <a:prstGeom prst="straightConnector1">
            <a:avLst/>
          </a:prstGeom>
          <a:noFill/>
          <a:ln w="19050" cap="flat" cmpd="sng">
            <a:solidFill>
              <a:schemeClr val="tx2"/>
            </a:solidFill>
            <a:prstDash val="solid"/>
            <a:round/>
            <a:headEnd type="none" w="lg" len="med"/>
            <a:tailEnd type="triangle"/>
          </a:ln>
        </p:spPr>
      </p:cxnSp>
      <p:sp>
        <p:nvSpPr>
          <p:cNvPr id="24" name="Magnetic Disk 23">
            <a:extLst>
              <a:ext uri="{FF2B5EF4-FFF2-40B4-BE49-F238E27FC236}">
                <a16:creationId xmlns:a16="http://schemas.microsoft.com/office/drawing/2014/main" id="{62F3878C-260C-FC56-27CF-CCF29D3DAF78}"/>
              </a:ext>
            </a:extLst>
          </p:cNvPr>
          <p:cNvSpPr/>
          <p:nvPr/>
        </p:nvSpPr>
        <p:spPr>
          <a:xfrm>
            <a:off x="5437155" y="2818472"/>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5.</a:t>
            </a:r>
          </a:p>
          <a:p>
            <a:pPr algn="ctr">
              <a:spcAft>
                <a:spcPts val="300"/>
              </a:spcAft>
            </a:pPr>
            <a:r>
              <a:rPr lang="en-US" sz="1050">
                <a:solidFill>
                  <a:schemeClr val="tx1"/>
                </a:solidFill>
                <a:latin typeface="Arial"/>
                <a:cs typeface="Arial"/>
              </a:rPr>
              <a:t>  Notification for Supervisor support sent to appropriate CAD user.</a:t>
            </a:r>
            <a:endParaRPr lang="en-US" sz="1050">
              <a:solidFill>
                <a:schemeClr val="tx1"/>
              </a:solidFill>
              <a:latin typeface="Arial" panose="020B0604020202020204" pitchFamily="34" charset="0"/>
              <a:cs typeface="Arial" panose="020B0604020202020204" pitchFamily="34" charset="0"/>
            </a:endParaRPr>
          </a:p>
        </p:txBody>
      </p:sp>
      <p:sp>
        <p:nvSpPr>
          <p:cNvPr id="25" name="Magnetic Disk 24">
            <a:extLst>
              <a:ext uri="{FF2B5EF4-FFF2-40B4-BE49-F238E27FC236}">
                <a16:creationId xmlns:a16="http://schemas.microsoft.com/office/drawing/2014/main" id="{EFE09937-19DC-D45A-FC25-AB35BF0BC5D8}"/>
              </a:ext>
            </a:extLst>
          </p:cNvPr>
          <p:cNvSpPr/>
          <p:nvPr/>
        </p:nvSpPr>
        <p:spPr>
          <a:xfrm>
            <a:off x="7397355" y="2818472"/>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8.</a:t>
            </a:r>
          </a:p>
          <a:p>
            <a:pPr algn="ctr">
              <a:spcAft>
                <a:spcPts val="300"/>
              </a:spcAft>
            </a:pPr>
            <a:r>
              <a:rPr lang="en-US" sz="1050">
                <a:solidFill>
                  <a:schemeClr val="tx1"/>
                </a:solidFill>
                <a:latin typeface="Arial"/>
                <a:cs typeface="Arial"/>
              </a:rPr>
              <a:t>  CAD facilitates appropriate advice provided through the system (non-verbal*).</a:t>
            </a:r>
            <a:endParaRPr lang="en-US" sz="1050">
              <a:solidFill>
                <a:schemeClr val="tx1"/>
              </a:solidFill>
              <a:latin typeface="Arial" panose="020B0604020202020204" pitchFamily="34" charset="0"/>
              <a:cs typeface="Arial" panose="020B0604020202020204" pitchFamily="34" charset="0"/>
            </a:endParaRPr>
          </a:p>
        </p:txBody>
      </p:sp>
      <p:cxnSp>
        <p:nvCxnSpPr>
          <p:cNvPr id="26" name="Straight Arrow Connector 25">
            <a:extLst>
              <a:ext uri="{FF2B5EF4-FFF2-40B4-BE49-F238E27FC236}">
                <a16:creationId xmlns:a16="http://schemas.microsoft.com/office/drawing/2014/main" id="{679CE051-AADD-9751-D5A4-2DED96A94B03}"/>
              </a:ext>
            </a:extLst>
          </p:cNvPr>
          <p:cNvCxnSpPr>
            <a:cxnSpLocks/>
            <a:stCxn id="14" idx="2"/>
            <a:endCxn id="25" idx="1"/>
          </p:cNvCxnSpPr>
          <p:nvPr/>
        </p:nvCxnSpPr>
        <p:spPr>
          <a:xfrm>
            <a:off x="8256781" y="2504208"/>
            <a:ext cx="3062" cy="314264"/>
          </a:xfrm>
          <a:prstGeom prst="straightConnector1">
            <a:avLst/>
          </a:prstGeom>
          <a:noFill/>
          <a:ln w="19050" cap="flat" cmpd="sng">
            <a:solidFill>
              <a:schemeClr val="tx2"/>
            </a:solidFill>
            <a:prstDash val="solid"/>
            <a:round/>
            <a:headEnd type="triangle" w="med" len="med"/>
            <a:tailEnd type="triangle" w="med" len="med"/>
          </a:ln>
        </p:spPr>
      </p:cxnSp>
      <p:cxnSp>
        <p:nvCxnSpPr>
          <p:cNvPr id="27" name="Straight Arrow Connector 26">
            <a:extLst>
              <a:ext uri="{FF2B5EF4-FFF2-40B4-BE49-F238E27FC236}">
                <a16:creationId xmlns:a16="http://schemas.microsoft.com/office/drawing/2014/main" id="{F7F0E23E-00A8-91CD-5599-87A02B822B0D}"/>
              </a:ext>
            </a:extLst>
          </p:cNvPr>
          <p:cNvCxnSpPr>
            <a:cxnSpLocks/>
            <a:stCxn id="25" idx="3"/>
            <a:endCxn id="20" idx="0"/>
          </p:cNvCxnSpPr>
          <p:nvPr/>
        </p:nvCxnSpPr>
        <p:spPr>
          <a:xfrm flipH="1">
            <a:off x="8256781" y="4214604"/>
            <a:ext cx="3062" cy="272943"/>
          </a:xfrm>
          <a:prstGeom prst="straightConnector1">
            <a:avLst/>
          </a:prstGeom>
          <a:noFill/>
          <a:ln w="19050" cap="flat" cmpd="sng">
            <a:solidFill>
              <a:schemeClr val="tx2"/>
            </a:solidFill>
            <a:prstDash val="solid"/>
            <a:round/>
            <a:headEnd type="triangle" w="med" len="med"/>
            <a:tailEnd type="triangle" w="med" len="med"/>
          </a:ln>
        </p:spPr>
      </p:cxnSp>
      <p:sp>
        <p:nvSpPr>
          <p:cNvPr id="30" name="TextBox 29">
            <a:extLst>
              <a:ext uri="{FF2B5EF4-FFF2-40B4-BE49-F238E27FC236}">
                <a16:creationId xmlns:a16="http://schemas.microsoft.com/office/drawing/2014/main" id="{C51175ED-8B91-276E-85F4-32054B44FD5E}"/>
              </a:ext>
            </a:extLst>
          </p:cNvPr>
          <p:cNvSpPr txBox="1"/>
          <p:nvPr/>
        </p:nvSpPr>
        <p:spPr>
          <a:xfrm>
            <a:off x="457200" y="6073732"/>
            <a:ext cx="8172430" cy="215444"/>
          </a:xfrm>
          <a:prstGeom prst="rect">
            <a:avLst/>
          </a:prstGeom>
          <a:noFill/>
        </p:spPr>
        <p:txBody>
          <a:bodyPr wrap="none" lIns="91440" rtlCol="0">
            <a:spAutoFit/>
          </a:bodyPr>
          <a:lstStyle/>
          <a:p>
            <a:r>
              <a:rPr lang="en-US" sz="800" i="1">
                <a:solidFill>
                  <a:schemeClr val="tx1">
                    <a:lumMod val="50000"/>
                    <a:lumOff val="50000"/>
                  </a:schemeClr>
                </a:solidFill>
              </a:rPr>
              <a:t>* Phone System / Telephony monitoring is indirectly relevant to the objective of the Use Case. The primary objective is understanding the CAD system Supervisory capabilities.</a:t>
            </a:r>
          </a:p>
        </p:txBody>
      </p:sp>
    </p:spTree>
    <p:extLst>
      <p:ext uri="{BB962C8B-B14F-4D97-AF65-F5344CB8AC3E}">
        <p14:creationId xmlns:p14="http://schemas.microsoft.com/office/powerpoint/2010/main" val="5434334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6AAED-9771-55AC-7577-968801036F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124151-B521-FA80-1DF0-CF8C4F0F09C4}"/>
              </a:ext>
            </a:extLst>
          </p:cNvPr>
          <p:cNvSpPr>
            <a:spLocks noGrp="1"/>
          </p:cNvSpPr>
          <p:nvPr>
            <p:ph type="title"/>
          </p:nvPr>
        </p:nvSpPr>
        <p:spPr/>
        <p:txBody>
          <a:bodyPr/>
          <a:lstStyle/>
          <a:p>
            <a:r>
              <a:rPr lang="en-US"/>
              <a:t>Use Case #7:</a:t>
            </a:r>
            <a:br>
              <a:rPr lang="en-US"/>
            </a:br>
            <a:r>
              <a:rPr lang="en-US" sz="2400">
                <a:solidFill>
                  <a:schemeClr val="accent4"/>
                </a:solidFill>
              </a:rPr>
              <a:t>User Interface Configuration</a:t>
            </a:r>
            <a:endParaRPr lang="en-US">
              <a:solidFill>
                <a:schemeClr val="accent4"/>
              </a:solidFill>
            </a:endParaRPr>
          </a:p>
        </p:txBody>
      </p:sp>
    </p:spTree>
    <p:extLst>
      <p:ext uri="{BB962C8B-B14F-4D97-AF65-F5344CB8AC3E}">
        <p14:creationId xmlns:p14="http://schemas.microsoft.com/office/powerpoint/2010/main" val="2039469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BC807-782C-9087-5007-D9E2E17F846C}"/>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B747021-4951-7092-1D54-C33E4DC2C092}"/>
              </a:ext>
            </a:extLst>
          </p:cNvPr>
          <p:cNvSpPr>
            <a:spLocks noGrp="1"/>
          </p:cNvSpPr>
          <p:nvPr>
            <p:ph type="title"/>
          </p:nvPr>
        </p:nvSpPr>
        <p:spPr/>
        <p:txBody>
          <a:bodyPr/>
          <a:lstStyle/>
          <a:p>
            <a:r>
              <a:rPr lang="en-US"/>
              <a:t>UC#7 Context: </a:t>
            </a:r>
            <a:r>
              <a:rPr lang="en-US" sz="2400">
                <a:solidFill>
                  <a:schemeClr val="accent4"/>
                </a:solidFill>
              </a:rPr>
              <a:t>User Interface Configuration</a:t>
            </a:r>
            <a:endParaRPr lang="en-US">
              <a:solidFill>
                <a:schemeClr val="accent4"/>
              </a:solidFill>
            </a:endParaRPr>
          </a:p>
        </p:txBody>
      </p:sp>
      <p:graphicFrame>
        <p:nvGraphicFramePr>
          <p:cNvPr id="20" name="Content Placeholder 19">
            <a:extLst>
              <a:ext uri="{FF2B5EF4-FFF2-40B4-BE49-F238E27FC236}">
                <a16:creationId xmlns:a16="http://schemas.microsoft.com/office/drawing/2014/main" id="{5699E426-5C89-6DDA-9665-62D115F5FC51}"/>
              </a:ext>
            </a:extLst>
          </p:cNvPr>
          <p:cNvGraphicFramePr>
            <a:graphicFrameLocks noGrp="1"/>
          </p:cNvGraphicFramePr>
          <p:nvPr>
            <p:ph sz="quarter" idx="10"/>
            <p:extLst>
              <p:ext uri="{D42A27DB-BD31-4B8C-83A1-F6EECF244321}">
                <p14:modId xmlns:p14="http://schemas.microsoft.com/office/powerpoint/2010/main" val="2618147830"/>
              </p:ext>
            </p:extLst>
          </p:nvPr>
        </p:nvGraphicFramePr>
        <p:xfrm>
          <a:off x="457199" y="980310"/>
          <a:ext cx="11276014" cy="5222240"/>
        </p:xfrm>
        <a:graphic>
          <a:graphicData uri="http://schemas.openxmlformats.org/drawingml/2006/table">
            <a:tbl>
              <a:tblPr firstRow="1" bandRow="1">
                <a:tableStyleId>{2D5ABB26-0587-4C30-8999-92F81FD0307C}</a:tableStyleId>
              </a:tblPr>
              <a:tblGrid>
                <a:gridCol w="5638007">
                  <a:extLst>
                    <a:ext uri="{9D8B030D-6E8A-4147-A177-3AD203B41FA5}">
                      <a16:colId xmlns:a16="http://schemas.microsoft.com/office/drawing/2014/main" val="253712399"/>
                    </a:ext>
                  </a:extLst>
                </a:gridCol>
                <a:gridCol w="5638007">
                  <a:extLst>
                    <a:ext uri="{9D8B030D-6E8A-4147-A177-3AD203B41FA5}">
                      <a16:colId xmlns:a16="http://schemas.microsoft.com/office/drawing/2014/main" val="2326793871"/>
                    </a:ext>
                  </a:extLst>
                </a:gridCol>
              </a:tblGrid>
              <a:tr h="370840">
                <a:tc>
                  <a:txBody>
                    <a:bodyPr/>
                    <a:lstStyle/>
                    <a:p>
                      <a:pPr>
                        <a:spcAft>
                          <a:spcPts val="600"/>
                        </a:spcAft>
                      </a:pPr>
                      <a:r>
                        <a:rPr lang="en-US" sz="1600" b="1" kern="1200">
                          <a:solidFill>
                            <a:schemeClr val="bg1"/>
                          </a:solidFill>
                          <a:latin typeface="+mj-lt"/>
                          <a:ea typeface="+mn-ea"/>
                          <a:cs typeface="+mn-cs"/>
                        </a:rPr>
                        <a:t>Scenario</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b="1">
                          <a:solidFill>
                            <a:schemeClr val="bg1"/>
                          </a:solidFill>
                          <a:latin typeface="+mj-lt"/>
                        </a:rPr>
                        <a:t>General Information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914426090"/>
                  </a:ext>
                </a:extLst>
              </a:tr>
              <a:tr h="1605804">
                <a:tc>
                  <a:txBody>
                    <a:bodyPr/>
                    <a:lstStyle/>
                    <a:p>
                      <a:pPr>
                        <a:spcAft>
                          <a:spcPts val="600"/>
                        </a:spcAft>
                      </a:pPr>
                      <a:r>
                        <a:rPr lang="en-US" sz="1200"/>
                        <a:t>A new policy has been enacted which requires the PSAP to collect additional data elements associated with a certain scenario. To be able to do this, the CAD system’s user interface needs to be enhanced.</a:t>
                      </a:r>
                    </a:p>
                    <a:p>
                      <a:pPr>
                        <a:spcAft>
                          <a:spcPts val="600"/>
                        </a:spcAft>
                      </a:pPr>
                      <a:r>
                        <a:rPr lang="en-US" sz="1200"/>
                        <a:t>The CAD Administrator uses the system’s configuration tool to make the necessary changes / enhancements to the CAD system in a development or other non-production environment. </a:t>
                      </a:r>
                    </a:p>
                    <a:p>
                      <a:pPr>
                        <a:spcAft>
                          <a:spcPts val="600"/>
                        </a:spcAft>
                      </a:pPr>
                      <a:r>
                        <a:rPr lang="en-US" sz="1200"/>
                        <a:t>The CAD Administrator tests the enhancements before then publishing the changes to the production CAD environment. </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The current user interface configurations are limited due to the current software platform version and roadmap.</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The current vendor is responsible for upgrades, integrations, and enhancements to the existing environment.</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The current CAD system lacks the functionality to easily integrate with various platforms essential for daily operations, creating additional workloads for staff who must toggle between multiple independent applications for call confirmation and dispatching execution.</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a:t>The current system has a CJIS interface integration that populates CJIS return information into the call summary.</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77390401"/>
                  </a:ext>
                </a:extLst>
              </a:tr>
              <a:tr h="370840">
                <a:tc>
                  <a:txBody>
                    <a:bodyPr/>
                    <a:lstStyle/>
                    <a:p>
                      <a:pPr>
                        <a:spcAft>
                          <a:spcPts val="600"/>
                        </a:spcAft>
                      </a:pPr>
                      <a:r>
                        <a:rPr lang="en-US" sz="1600">
                          <a:solidFill>
                            <a:schemeClr val="bg1"/>
                          </a:solidFill>
                          <a:latin typeface="+mj-lt"/>
                        </a:rPr>
                        <a:t>Current Challenges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a:solidFill>
                            <a:schemeClr val="bg1"/>
                          </a:solidFill>
                          <a:latin typeface="+mj-lt"/>
                        </a:rPr>
                        <a:t>Primary Intended Outcomes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427048309"/>
                  </a:ext>
                </a:extLst>
              </a:tr>
              <a:tr h="2099826">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Changes to the current CAD are difficult and time consuming to make, as well as costly to customize.</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Changes to the user interface need to be performed primarily by the current CAD Vendor through a formal and lengthy change control process.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The current CAD is generally considered to be very inflexible in terms of its ability to be changed or enhanced.</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Current CAD interface restrictions prohibit integration into multiple software solutions, requiring multiple applications to complete the dispatch process.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A Town of Cary CAD Administrator or other appropriate authorized user can make changes to the CAD system relatively quickly in a controlled, safe, and risk-averse way.</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A replicated production environment enables User Acceptance Testing (UAT), patching, and testing separate from the live system, ensuring validation of expected outcomes before deployment into production.</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The proposing CAD vendors can demonstrate other enhancements, such as changes to process/application workflow or other UI elements.</a:t>
                      </a:r>
                      <a:endParaRPr lang="en-US" sz="1200">
                        <a:highlight>
                          <a:srgbClr val="FFFF00"/>
                        </a:highlight>
                      </a:endParaRP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a:t>System integration with existing systems or providing options to replace multiple web-based solutions that are needed to enhance operations and effectively complete the dispatch process.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444414879"/>
                  </a:ext>
                </a:extLst>
              </a:tr>
            </a:tbl>
          </a:graphicData>
        </a:graphic>
      </p:graphicFrame>
    </p:spTree>
    <p:extLst>
      <p:ext uri="{BB962C8B-B14F-4D97-AF65-F5344CB8AC3E}">
        <p14:creationId xmlns:p14="http://schemas.microsoft.com/office/powerpoint/2010/main" val="814366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EFC297-A47C-218C-7D67-7AF9830B587B}"/>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CFA5A2BE-7D8C-A7F7-FD7C-390A900C2CCD}"/>
              </a:ext>
            </a:extLst>
          </p:cNvPr>
          <p:cNvSpPr>
            <a:spLocks noGrp="1"/>
          </p:cNvSpPr>
          <p:nvPr>
            <p:ph type="title"/>
          </p:nvPr>
        </p:nvSpPr>
        <p:spPr/>
        <p:txBody>
          <a:bodyPr wrap="square" anchor="t">
            <a:normAutofit/>
          </a:bodyPr>
          <a:lstStyle/>
          <a:p>
            <a:r>
              <a:rPr lang="en-US" sz="2400"/>
              <a:t>UC#7 Definitions: </a:t>
            </a:r>
            <a:r>
              <a:rPr lang="en-US" sz="2400">
                <a:solidFill>
                  <a:schemeClr val="accent4"/>
                </a:solidFill>
              </a:rPr>
              <a:t>User Interface Configuration</a:t>
            </a:r>
          </a:p>
        </p:txBody>
      </p:sp>
      <p:graphicFrame>
        <p:nvGraphicFramePr>
          <p:cNvPr id="4" name="Content Placeholder 3">
            <a:extLst>
              <a:ext uri="{FF2B5EF4-FFF2-40B4-BE49-F238E27FC236}">
                <a16:creationId xmlns:a16="http://schemas.microsoft.com/office/drawing/2014/main" id="{6990EE68-08B9-C49E-BD5E-7BAB1C1F9AA0}"/>
              </a:ext>
            </a:extLst>
          </p:cNvPr>
          <p:cNvGraphicFramePr>
            <a:graphicFrameLocks noGrp="1"/>
          </p:cNvGraphicFramePr>
          <p:nvPr>
            <p:ph sz="quarter" idx="4294967295"/>
            <p:extLst>
              <p:ext uri="{D42A27DB-BD31-4B8C-83A1-F6EECF244321}">
                <p14:modId xmlns:p14="http://schemas.microsoft.com/office/powerpoint/2010/main" val="3534671020"/>
              </p:ext>
            </p:extLst>
          </p:nvPr>
        </p:nvGraphicFramePr>
        <p:xfrm>
          <a:off x="460374" y="1181683"/>
          <a:ext cx="11272839" cy="1537068"/>
        </p:xfrm>
        <a:graphic>
          <a:graphicData uri="http://schemas.openxmlformats.org/drawingml/2006/table">
            <a:tbl>
              <a:tblPr firstRow="1" bandRow="1">
                <a:tableStyleId>{5C22544A-7EE6-4342-B048-85BDC9FD1C3A}</a:tableStyleId>
              </a:tblPr>
              <a:tblGrid>
                <a:gridCol w="1487179">
                  <a:extLst>
                    <a:ext uri="{9D8B030D-6E8A-4147-A177-3AD203B41FA5}">
                      <a16:colId xmlns:a16="http://schemas.microsoft.com/office/drawing/2014/main" val="469435717"/>
                    </a:ext>
                  </a:extLst>
                </a:gridCol>
                <a:gridCol w="9785660">
                  <a:extLst>
                    <a:ext uri="{9D8B030D-6E8A-4147-A177-3AD203B41FA5}">
                      <a16:colId xmlns:a16="http://schemas.microsoft.com/office/drawing/2014/main" val="592511853"/>
                    </a:ext>
                  </a:extLst>
                </a:gridCol>
              </a:tblGrid>
              <a:tr h="0">
                <a:tc>
                  <a:txBody>
                    <a:bodyPr/>
                    <a:lstStyle/>
                    <a:p>
                      <a:pPr marL="0" marR="0">
                        <a:lnSpc>
                          <a:spcPct val="115000"/>
                        </a:lnSpc>
                      </a:pPr>
                      <a:r>
                        <a:rPr lang="en-GB" sz="1400" b="1">
                          <a:effectLst/>
                          <a:latin typeface="Arial" panose="020B0604020202020204" pitchFamily="34" charset="0"/>
                          <a:cs typeface="Arial" panose="020B0604020202020204" pitchFamily="34" charset="0"/>
                        </a:rPr>
                        <a:t>Actor</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CAD Administrator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user responsible for managing the CAD system, including but not limited to such tasks such as user account provisioning, user interface enhancements, application workflow enhancements, creation of new reports, etc.</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225125498"/>
                  </a:ext>
                </a:extLst>
              </a:tr>
              <a:tr h="363467">
                <a:tc>
                  <a:txBody>
                    <a:bodyPr/>
                    <a:lstStyle/>
                    <a:p>
                      <a:pPr marL="0" marR="0" indent="0">
                        <a:lnSpc>
                          <a:spcPct val="115000"/>
                        </a:lnSpc>
                      </a:pPr>
                      <a:r>
                        <a:rPr lang="en-US" sz="1200" b="1">
                          <a:effectLst/>
                          <a:latin typeface="Arial" panose="020B0604020202020204" pitchFamily="34" charset="0"/>
                          <a:ea typeface="Times New Roman" panose="02020603050405020304" pitchFamily="18" charset="0"/>
                          <a:cs typeface="Arial" panose="020B0604020202020204" pitchFamily="34" charset="0"/>
                        </a:rPr>
                        <a:t>CAD Users</a:t>
                      </a:r>
                    </a:p>
                  </a:txBody>
                  <a:tcPr/>
                </a:tc>
                <a:tc>
                  <a:txBody>
                    <a:bodyPr/>
                    <a:lstStyle/>
                    <a:p>
                      <a:pPr marL="0" marR="0" indent="0">
                        <a:lnSpc>
                          <a:spcPct val="115000"/>
                        </a:lnSpc>
                      </a:pPr>
                      <a:r>
                        <a:rPr lang="en-US" sz="1200">
                          <a:effectLst/>
                          <a:latin typeface="Arial" panose="020B0604020202020204" pitchFamily="34" charset="0"/>
                          <a:ea typeface="Times New Roman" panose="02020603050405020304" pitchFamily="18" charset="0"/>
                          <a:cs typeface="Arial" panose="020B0604020202020204" pitchFamily="34" charset="0"/>
                        </a:rPr>
                        <a:t>For the purposes of this UC, CAD Users refers collectively to Call Takers, Dispatchers or Supervisors using the live CAD system.</a:t>
                      </a:r>
                    </a:p>
                  </a:txBody>
                  <a:tcPr/>
                </a:tc>
                <a:extLst>
                  <a:ext uri="{0D108BD9-81ED-4DB2-BD59-A6C34878D82A}">
                    <a16:rowId xmlns:a16="http://schemas.microsoft.com/office/drawing/2014/main" val="3622300990"/>
                  </a:ext>
                </a:extLst>
              </a:tr>
              <a:tr h="363467">
                <a:tc>
                  <a:txBody>
                    <a:bodyPr/>
                    <a:lstStyle/>
                    <a:p>
                      <a:pPr marL="0" marR="0" indent="0">
                        <a:lnSpc>
                          <a:spcPct val="115000"/>
                        </a:lnSpc>
                      </a:pPr>
                      <a:r>
                        <a:rPr lang="en-US" sz="1200" b="1">
                          <a:effectLst/>
                          <a:latin typeface="Arial" panose="020B0604020202020204" pitchFamily="34" charset="0"/>
                          <a:ea typeface="Times New Roman" panose="02020603050405020304" pitchFamily="18" charset="0"/>
                          <a:cs typeface="Arial" panose="020B0604020202020204" pitchFamily="34" charset="0"/>
                        </a:rPr>
                        <a:t>Vendor</a:t>
                      </a:r>
                    </a:p>
                  </a:txBody>
                  <a:tcPr/>
                </a:tc>
                <a:tc>
                  <a:txBody>
                    <a:bodyPr/>
                    <a:lstStyle/>
                    <a:p>
                      <a:pPr marL="0" marR="0" indent="0">
                        <a:lnSpc>
                          <a:spcPct val="115000"/>
                        </a:lnSpc>
                      </a:pPr>
                      <a:r>
                        <a:rPr lang="en-US" sz="1200">
                          <a:effectLst/>
                          <a:latin typeface="Arial" panose="020B0604020202020204" pitchFamily="34" charset="0"/>
                          <a:ea typeface="Times New Roman" panose="02020603050405020304" pitchFamily="18" charset="0"/>
                          <a:cs typeface="Arial" panose="020B0604020202020204" pitchFamily="34" charset="0"/>
                        </a:rPr>
                        <a:t>Organization or company that provides products, services, solutions or after sales support.</a:t>
                      </a:r>
                    </a:p>
                  </a:txBody>
                  <a:tcPr/>
                </a:tc>
                <a:extLst>
                  <a:ext uri="{0D108BD9-81ED-4DB2-BD59-A6C34878D82A}">
                    <a16:rowId xmlns:a16="http://schemas.microsoft.com/office/drawing/2014/main" val="3295794872"/>
                  </a:ext>
                </a:extLst>
              </a:tr>
            </a:tbl>
          </a:graphicData>
        </a:graphic>
      </p:graphicFrame>
      <p:graphicFrame>
        <p:nvGraphicFramePr>
          <p:cNvPr id="5" name="Content Placeholder 3">
            <a:extLst>
              <a:ext uri="{FF2B5EF4-FFF2-40B4-BE49-F238E27FC236}">
                <a16:creationId xmlns:a16="http://schemas.microsoft.com/office/drawing/2014/main" id="{C01AEBB1-2ACD-09EC-E993-9D170A0A1845}"/>
              </a:ext>
            </a:extLst>
          </p:cNvPr>
          <p:cNvGraphicFramePr>
            <a:graphicFrameLocks/>
          </p:cNvGraphicFramePr>
          <p:nvPr>
            <p:extLst>
              <p:ext uri="{D42A27DB-BD31-4B8C-83A1-F6EECF244321}">
                <p14:modId xmlns:p14="http://schemas.microsoft.com/office/powerpoint/2010/main" val="968899382"/>
              </p:ext>
            </p:extLst>
          </p:nvPr>
        </p:nvGraphicFramePr>
        <p:xfrm>
          <a:off x="460374" y="3661647"/>
          <a:ext cx="11272839" cy="1705049"/>
        </p:xfrm>
        <a:graphic>
          <a:graphicData uri="http://schemas.openxmlformats.org/drawingml/2006/table">
            <a:tbl>
              <a:tblPr firstRow="1" bandRow="1">
                <a:tableStyleId>{5C22544A-7EE6-4342-B048-85BDC9FD1C3A}</a:tableStyleId>
              </a:tblPr>
              <a:tblGrid>
                <a:gridCol w="1510930">
                  <a:extLst>
                    <a:ext uri="{9D8B030D-6E8A-4147-A177-3AD203B41FA5}">
                      <a16:colId xmlns:a16="http://schemas.microsoft.com/office/drawing/2014/main" val="469435717"/>
                    </a:ext>
                  </a:extLst>
                </a:gridCol>
                <a:gridCol w="9761909">
                  <a:extLst>
                    <a:ext uri="{9D8B030D-6E8A-4147-A177-3AD203B41FA5}">
                      <a16:colId xmlns:a16="http://schemas.microsoft.com/office/drawing/2014/main" val="592511853"/>
                    </a:ext>
                  </a:extLst>
                </a:gridCol>
              </a:tblGrid>
              <a:tr h="150332">
                <a:tc>
                  <a:txBody>
                    <a:bodyPr/>
                    <a:lstStyle/>
                    <a:p>
                      <a:pPr marL="0" marR="0">
                        <a:lnSpc>
                          <a:spcPct val="115000"/>
                        </a:lnSpc>
                      </a:pPr>
                      <a:r>
                        <a:rPr lang="en-GB" sz="1400" b="1">
                          <a:effectLst/>
                          <a:latin typeface="Arial" panose="020B0604020202020204" pitchFamily="34" charset="0"/>
                          <a:ea typeface="Times New Roman" panose="02020603050405020304" pitchFamily="18" charset="0"/>
                          <a:cs typeface="Arial" panose="020B0604020202020204" pitchFamily="34" charset="0"/>
                        </a:rPr>
                        <a:t>Relevant Terms</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CAD</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Computer Aided Dispatch</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25125498"/>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Dev-Test-UAT</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An assumed development and/or test environment available to the CAD Admin from the CAD system.</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22300990"/>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Production</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The live CAD system in an assumed production environment.</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17741110"/>
                  </a:ext>
                </a:extLst>
              </a:tr>
              <a:tr h="347284">
                <a:tc>
                  <a:txBody>
                    <a:bodyPr/>
                    <a:lstStyle/>
                    <a:p>
                      <a:pPr marL="0" marR="0" indent="0">
                        <a:lnSpc>
                          <a:spcPct val="115000"/>
                        </a:lnSpc>
                      </a:pPr>
                      <a:r>
                        <a:rPr lang="en-US" sz="1200" b="1">
                          <a:effectLst/>
                          <a:latin typeface="Arial" panose="020B0604020202020204" pitchFamily="34" charset="0"/>
                          <a:ea typeface="Times New Roman" panose="02020603050405020304" pitchFamily="18" charset="0"/>
                          <a:cs typeface="Arial" panose="020B0604020202020204" pitchFamily="34" charset="0"/>
                        </a:rPr>
                        <a:t>UI-User Interface</a:t>
                      </a:r>
                    </a:p>
                  </a:txBody>
                  <a:tcPr/>
                </a:tc>
                <a:tc>
                  <a:txBody>
                    <a:bodyPr/>
                    <a:lstStyle/>
                    <a:p>
                      <a:pPr marL="0" marR="0" indent="0">
                        <a:lnSpc>
                          <a:spcPct val="115000"/>
                        </a:lnSpc>
                      </a:pPr>
                      <a:r>
                        <a:rPr lang="en-US" sz="1200">
                          <a:effectLst/>
                          <a:latin typeface="Arial" panose="020B0604020202020204" pitchFamily="34" charset="0"/>
                          <a:ea typeface="Times New Roman" panose="02020603050405020304" pitchFamily="18" charset="0"/>
                          <a:cs typeface="Arial" panose="020B0604020202020204" pitchFamily="34" charset="0"/>
                        </a:rPr>
                        <a:t>The point of interaction between a user and a digital device or application.  </a:t>
                      </a:r>
                    </a:p>
                  </a:txBody>
                  <a:tcPr/>
                </a:tc>
                <a:extLst>
                  <a:ext uri="{0D108BD9-81ED-4DB2-BD59-A6C34878D82A}">
                    <a16:rowId xmlns:a16="http://schemas.microsoft.com/office/drawing/2014/main" val="3295794872"/>
                  </a:ext>
                </a:extLst>
              </a:tr>
            </a:tbl>
          </a:graphicData>
        </a:graphic>
      </p:graphicFrame>
    </p:spTree>
    <p:extLst>
      <p:ext uri="{BB962C8B-B14F-4D97-AF65-F5344CB8AC3E}">
        <p14:creationId xmlns:p14="http://schemas.microsoft.com/office/powerpoint/2010/main" val="1044815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DE6BBD-D6AB-7DA9-1A56-80317CB01A48}"/>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B23B4863-F8FB-46B4-74D2-DE78F70DB80B}"/>
              </a:ext>
            </a:extLst>
          </p:cNvPr>
          <p:cNvSpPr>
            <a:spLocks noGrp="1"/>
          </p:cNvSpPr>
          <p:nvPr>
            <p:ph type="title"/>
          </p:nvPr>
        </p:nvSpPr>
        <p:spPr/>
        <p:txBody>
          <a:bodyPr wrap="square" anchor="t">
            <a:normAutofit/>
          </a:bodyPr>
          <a:lstStyle/>
          <a:p>
            <a:r>
              <a:rPr lang="en-US" sz="2400"/>
              <a:t>UC#7 Workflow: </a:t>
            </a:r>
            <a:r>
              <a:rPr lang="en-US" sz="2400">
                <a:solidFill>
                  <a:schemeClr val="accent4"/>
                </a:solidFill>
              </a:rPr>
              <a:t>User Interface Configuration</a:t>
            </a:r>
          </a:p>
        </p:txBody>
      </p:sp>
      <p:graphicFrame>
        <p:nvGraphicFramePr>
          <p:cNvPr id="26" name="Table 25">
            <a:extLst>
              <a:ext uri="{FF2B5EF4-FFF2-40B4-BE49-F238E27FC236}">
                <a16:creationId xmlns:a16="http://schemas.microsoft.com/office/drawing/2014/main" id="{D1E2FAD4-87FB-3AB1-968E-A2ADAEC96C43}"/>
              </a:ext>
            </a:extLst>
          </p:cNvPr>
          <p:cNvGraphicFramePr>
            <a:graphicFrameLocks noGrp="1"/>
          </p:cNvGraphicFramePr>
          <p:nvPr>
            <p:extLst>
              <p:ext uri="{D42A27DB-BD31-4B8C-83A1-F6EECF244321}">
                <p14:modId xmlns:p14="http://schemas.microsoft.com/office/powerpoint/2010/main" val="827794571"/>
              </p:ext>
            </p:extLst>
          </p:nvPr>
        </p:nvGraphicFramePr>
        <p:xfrm>
          <a:off x="457200" y="911678"/>
          <a:ext cx="10753106" cy="5180364"/>
        </p:xfrm>
        <a:graphic>
          <a:graphicData uri="http://schemas.openxmlformats.org/drawingml/2006/table">
            <a:tbl>
              <a:tblPr firstRow="1" bandRow="1">
                <a:tableStyleId>{5940675A-B579-460E-94D1-54222C63F5DA}</a:tableStyleId>
              </a:tblPr>
              <a:tblGrid>
                <a:gridCol w="872836">
                  <a:extLst>
                    <a:ext uri="{9D8B030D-6E8A-4147-A177-3AD203B41FA5}">
                      <a16:colId xmlns:a16="http://schemas.microsoft.com/office/drawing/2014/main" val="225041365"/>
                    </a:ext>
                  </a:extLst>
                </a:gridCol>
                <a:gridCol w="9880270">
                  <a:extLst>
                    <a:ext uri="{9D8B030D-6E8A-4147-A177-3AD203B41FA5}">
                      <a16:colId xmlns:a16="http://schemas.microsoft.com/office/drawing/2014/main" val="3654609005"/>
                    </a:ext>
                  </a:extLst>
                </a:gridCol>
              </a:tblGrid>
              <a:tr h="1726788">
                <a:tc>
                  <a:txBody>
                    <a:bodyPr/>
                    <a:lstStyle/>
                    <a:p>
                      <a:pPr algn="l"/>
                      <a:r>
                        <a:rPr lang="en-US" sz="1000" b="1"/>
                        <a:t>CAD Admin</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40973869"/>
                  </a:ext>
                </a:extLst>
              </a:tr>
              <a:tr h="17267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a:t>CAD</a:t>
                      </a:r>
                    </a:p>
                    <a:p>
                      <a:pPr algn="l"/>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87236139"/>
                  </a:ext>
                </a:extLst>
              </a:tr>
              <a:tr h="1726788">
                <a:tc>
                  <a:txBody>
                    <a:bodyPr/>
                    <a:lstStyle/>
                    <a:p>
                      <a:pPr algn="l"/>
                      <a:r>
                        <a:rPr lang="en-US" sz="1000" b="1"/>
                        <a:t>CAD Users</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25743380"/>
                  </a:ext>
                </a:extLst>
              </a:tr>
            </a:tbl>
          </a:graphicData>
        </a:graphic>
      </p:graphicFrame>
      <p:sp>
        <p:nvSpPr>
          <p:cNvPr id="27" name="Rectangle 26">
            <a:extLst>
              <a:ext uri="{FF2B5EF4-FFF2-40B4-BE49-F238E27FC236}">
                <a16:creationId xmlns:a16="http://schemas.microsoft.com/office/drawing/2014/main" id="{4C545506-C6E8-8725-931E-D525DAD3C7D1}"/>
              </a:ext>
            </a:extLst>
          </p:cNvPr>
          <p:cNvSpPr/>
          <p:nvPr/>
        </p:nvSpPr>
        <p:spPr>
          <a:xfrm>
            <a:off x="1737367" y="1035039"/>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1. </a:t>
            </a:r>
          </a:p>
          <a:p>
            <a:pPr algn="ctr">
              <a:spcAft>
                <a:spcPts val="300"/>
              </a:spcAft>
            </a:pPr>
            <a:r>
              <a:rPr lang="en-US" sz="1050">
                <a:solidFill>
                  <a:schemeClr val="tx1"/>
                </a:solidFill>
                <a:latin typeface="Arial"/>
                <a:cs typeface="Arial"/>
              </a:rPr>
              <a:t> CAD Admin opens configuration tool</a:t>
            </a:r>
            <a:endParaRPr lang="en-US" sz="1050">
              <a:solidFill>
                <a:schemeClr val="tx1"/>
              </a:solidFill>
              <a:latin typeface="Arial" panose="020B0604020202020204" pitchFamily="34" charset="0"/>
              <a:cs typeface="Arial" panose="020B0604020202020204" pitchFamily="34" charset="0"/>
            </a:endParaRPr>
          </a:p>
        </p:txBody>
      </p:sp>
      <p:cxnSp>
        <p:nvCxnSpPr>
          <p:cNvPr id="28" name="Straight Arrow Connector 27">
            <a:extLst>
              <a:ext uri="{FF2B5EF4-FFF2-40B4-BE49-F238E27FC236}">
                <a16:creationId xmlns:a16="http://schemas.microsoft.com/office/drawing/2014/main" id="{A55A1DD4-0E47-02AE-EE94-E6E0ABC0E5DD}"/>
              </a:ext>
            </a:extLst>
          </p:cNvPr>
          <p:cNvCxnSpPr>
            <a:cxnSpLocks/>
            <a:endCxn id="32" idx="1"/>
          </p:cNvCxnSpPr>
          <p:nvPr/>
        </p:nvCxnSpPr>
        <p:spPr>
          <a:xfrm>
            <a:off x="3033367" y="1253044"/>
            <a:ext cx="658076" cy="0"/>
          </a:xfrm>
          <a:prstGeom prst="straightConnector1">
            <a:avLst/>
          </a:prstGeom>
          <a:noFill/>
          <a:ln w="19050" cap="flat" cmpd="sng">
            <a:solidFill>
              <a:schemeClr val="tx2"/>
            </a:solidFill>
            <a:prstDash val="solid"/>
            <a:round/>
            <a:headEnd type="none" w="lg" len="med"/>
            <a:tailEnd type="triangle"/>
          </a:ln>
        </p:spPr>
      </p:cxnSp>
      <p:sp>
        <p:nvSpPr>
          <p:cNvPr id="29" name="Oval 28">
            <a:extLst>
              <a:ext uri="{FF2B5EF4-FFF2-40B4-BE49-F238E27FC236}">
                <a16:creationId xmlns:a16="http://schemas.microsoft.com/office/drawing/2014/main" id="{02CFFD0C-C9A8-EB87-9EE6-7CF24F5A4BFB}"/>
              </a:ext>
            </a:extLst>
          </p:cNvPr>
          <p:cNvSpPr/>
          <p:nvPr/>
        </p:nvSpPr>
        <p:spPr>
          <a:xfrm>
            <a:off x="661374" y="1578269"/>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300"/>
              </a:spcAft>
            </a:pPr>
            <a:r>
              <a:rPr lang="en-US" sz="1100">
                <a:solidFill>
                  <a:schemeClr val="tx1"/>
                </a:solidFill>
              </a:rPr>
              <a:t>Start</a:t>
            </a:r>
          </a:p>
        </p:txBody>
      </p:sp>
      <p:cxnSp>
        <p:nvCxnSpPr>
          <p:cNvPr id="30" name="Straight Arrow Connector 29">
            <a:extLst>
              <a:ext uri="{FF2B5EF4-FFF2-40B4-BE49-F238E27FC236}">
                <a16:creationId xmlns:a16="http://schemas.microsoft.com/office/drawing/2014/main" id="{D8CF65EF-5A1C-69C8-9921-16945395B5A9}"/>
              </a:ext>
            </a:extLst>
          </p:cNvPr>
          <p:cNvCxnSpPr>
            <a:cxnSpLocks/>
            <a:stCxn id="29" idx="6"/>
            <a:endCxn id="27" idx="1"/>
          </p:cNvCxnSpPr>
          <p:nvPr/>
        </p:nvCxnSpPr>
        <p:spPr>
          <a:xfrm flipV="1">
            <a:off x="1100300" y="1775559"/>
            <a:ext cx="637067" cy="1"/>
          </a:xfrm>
          <a:prstGeom prst="straightConnector1">
            <a:avLst/>
          </a:prstGeom>
          <a:noFill/>
          <a:ln w="19050" cap="flat" cmpd="sng">
            <a:solidFill>
              <a:schemeClr val="tx2"/>
            </a:solidFill>
            <a:prstDash val="solid"/>
            <a:round/>
            <a:headEnd type="none" w="lg" len="med"/>
            <a:tailEnd type="triangle"/>
          </a:ln>
        </p:spPr>
      </p:cxnSp>
      <p:sp>
        <p:nvSpPr>
          <p:cNvPr id="32" name="Rectangle 31">
            <a:extLst>
              <a:ext uri="{FF2B5EF4-FFF2-40B4-BE49-F238E27FC236}">
                <a16:creationId xmlns:a16="http://schemas.microsoft.com/office/drawing/2014/main" id="{BEC2ECC9-AD05-E0C1-10B1-8C27FD64D8D7}"/>
              </a:ext>
            </a:extLst>
          </p:cNvPr>
          <p:cNvSpPr/>
          <p:nvPr/>
        </p:nvSpPr>
        <p:spPr>
          <a:xfrm>
            <a:off x="3691443" y="1035039"/>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2. </a:t>
            </a:r>
          </a:p>
          <a:p>
            <a:pPr algn="ctr">
              <a:spcAft>
                <a:spcPts val="300"/>
              </a:spcAft>
            </a:pPr>
            <a:r>
              <a:rPr lang="en-US" sz="1050">
                <a:solidFill>
                  <a:schemeClr val="tx1"/>
                </a:solidFill>
                <a:latin typeface="Arial"/>
                <a:cs typeface="Arial"/>
              </a:rPr>
              <a:t> CAD Admin makes appropriate enhancements in development environment</a:t>
            </a:r>
            <a:endParaRPr lang="en-US" sz="1050">
              <a:solidFill>
                <a:schemeClr val="tx1"/>
              </a:solidFill>
              <a:latin typeface="Arial" panose="020B0604020202020204" pitchFamily="34" charset="0"/>
              <a:cs typeface="Arial" panose="020B0604020202020204" pitchFamily="34" charset="0"/>
            </a:endParaRPr>
          </a:p>
        </p:txBody>
      </p:sp>
      <p:sp>
        <p:nvSpPr>
          <p:cNvPr id="33" name="Magnetic Disk 32">
            <a:extLst>
              <a:ext uri="{FF2B5EF4-FFF2-40B4-BE49-F238E27FC236}">
                <a16:creationId xmlns:a16="http://schemas.microsoft.com/office/drawing/2014/main" id="{57BD199B-3B60-0F0F-BCFA-A461DEB1C95C}"/>
              </a:ext>
            </a:extLst>
          </p:cNvPr>
          <p:cNvSpPr/>
          <p:nvPr/>
        </p:nvSpPr>
        <p:spPr>
          <a:xfrm>
            <a:off x="3476955" y="2749802"/>
            <a:ext cx="1724976" cy="1535745"/>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3. </a:t>
            </a:r>
          </a:p>
          <a:p>
            <a:pPr algn="ctr">
              <a:spcAft>
                <a:spcPts val="300"/>
              </a:spcAft>
            </a:pPr>
            <a:r>
              <a:rPr lang="en-US" sz="1050">
                <a:solidFill>
                  <a:schemeClr val="tx1"/>
                </a:solidFill>
                <a:latin typeface="Arial"/>
                <a:cs typeface="Arial"/>
              </a:rPr>
              <a:t>  CAD enhancements applied in Dev/Test.</a:t>
            </a:r>
            <a:endParaRPr lang="en-US" sz="1050">
              <a:solidFill>
                <a:schemeClr val="tx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918D0919-6806-2598-D5D6-061FD6F9DA24}"/>
              </a:ext>
            </a:extLst>
          </p:cNvPr>
          <p:cNvSpPr/>
          <p:nvPr/>
        </p:nvSpPr>
        <p:spPr>
          <a:xfrm>
            <a:off x="5651643" y="1035039"/>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4.</a:t>
            </a:r>
          </a:p>
          <a:p>
            <a:pPr algn="ctr">
              <a:spcAft>
                <a:spcPts val="300"/>
              </a:spcAft>
            </a:pPr>
            <a:r>
              <a:rPr lang="en-US" sz="1050">
                <a:solidFill>
                  <a:schemeClr val="tx1"/>
                </a:solidFill>
                <a:latin typeface="Arial"/>
                <a:cs typeface="Arial"/>
              </a:rPr>
              <a:t>CAD Admin tests enhancements</a:t>
            </a:r>
            <a:endParaRPr lang="en-US" sz="1050">
              <a:solidFill>
                <a:schemeClr val="tx1"/>
              </a:solidFill>
              <a:latin typeface="Arial" panose="020B0604020202020204" pitchFamily="34" charset="0"/>
              <a:cs typeface="Arial" panose="020B0604020202020204" pitchFamily="34" charset="0"/>
            </a:endParaRPr>
          </a:p>
        </p:txBody>
      </p:sp>
      <p:cxnSp>
        <p:nvCxnSpPr>
          <p:cNvPr id="35" name="Straight Arrow Connector 34">
            <a:extLst>
              <a:ext uri="{FF2B5EF4-FFF2-40B4-BE49-F238E27FC236}">
                <a16:creationId xmlns:a16="http://schemas.microsoft.com/office/drawing/2014/main" id="{CDD8E64B-C48A-E6AA-5FA5-A760F3DD432A}"/>
              </a:ext>
            </a:extLst>
          </p:cNvPr>
          <p:cNvCxnSpPr>
            <a:cxnSpLocks/>
            <a:stCxn id="32" idx="2"/>
            <a:endCxn id="33" idx="1"/>
          </p:cNvCxnSpPr>
          <p:nvPr/>
        </p:nvCxnSpPr>
        <p:spPr>
          <a:xfrm>
            <a:off x="4339443" y="2516079"/>
            <a:ext cx="0" cy="233723"/>
          </a:xfrm>
          <a:prstGeom prst="straightConnector1">
            <a:avLst/>
          </a:prstGeom>
          <a:noFill/>
          <a:ln w="19050" cap="flat" cmpd="sng">
            <a:solidFill>
              <a:schemeClr val="tx2"/>
            </a:solidFill>
            <a:prstDash val="solid"/>
            <a:round/>
            <a:headEnd type="triangle" w="med" len="med"/>
            <a:tailEnd type="triangle" w="med" len="med"/>
          </a:ln>
        </p:spPr>
      </p:cxnSp>
      <p:cxnSp>
        <p:nvCxnSpPr>
          <p:cNvPr id="36" name="Straight Arrow Connector 35">
            <a:extLst>
              <a:ext uri="{FF2B5EF4-FFF2-40B4-BE49-F238E27FC236}">
                <a16:creationId xmlns:a16="http://schemas.microsoft.com/office/drawing/2014/main" id="{93C19176-419B-E491-CAFC-7645782BCEAF}"/>
              </a:ext>
            </a:extLst>
          </p:cNvPr>
          <p:cNvCxnSpPr>
            <a:cxnSpLocks/>
            <a:stCxn id="32" idx="3"/>
          </p:cNvCxnSpPr>
          <p:nvPr/>
        </p:nvCxnSpPr>
        <p:spPr>
          <a:xfrm>
            <a:off x="4987443" y="1775559"/>
            <a:ext cx="664200" cy="0"/>
          </a:xfrm>
          <a:prstGeom prst="straightConnector1">
            <a:avLst/>
          </a:prstGeom>
          <a:noFill/>
          <a:ln w="19050" cap="flat" cmpd="sng">
            <a:solidFill>
              <a:schemeClr val="tx2"/>
            </a:solidFill>
            <a:prstDash val="solid"/>
            <a:round/>
            <a:headEnd type="none" w="lg" len="med"/>
            <a:tailEnd type="triangle"/>
          </a:ln>
        </p:spPr>
      </p:cxnSp>
      <p:sp>
        <p:nvSpPr>
          <p:cNvPr id="37" name="Magnetic Disk 36">
            <a:extLst>
              <a:ext uri="{FF2B5EF4-FFF2-40B4-BE49-F238E27FC236}">
                <a16:creationId xmlns:a16="http://schemas.microsoft.com/office/drawing/2014/main" id="{478168D3-E32C-FA7A-A37B-7AE8F0B875D4}"/>
              </a:ext>
            </a:extLst>
          </p:cNvPr>
          <p:cNvSpPr/>
          <p:nvPr/>
        </p:nvSpPr>
        <p:spPr>
          <a:xfrm>
            <a:off x="5437155" y="2749803"/>
            <a:ext cx="1724976" cy="1535745"/>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5.</a:t>
            </a:r>
          </a:p>
          <a:p>
            <a:pPr algn="ctr">
              <a:spcAft>
                <a:spcPts val="300"/>
              </a:spcAft>
            </a:pPr>
            <a:r>
              <a:rPr lang="en-US" sz="1050">
                <a:solidFill>
                  <a:schemeClr val="tx1"/>
                </a:solidFill>
                <a:latin typeface="Arial"/>
                <a:cs typeface="Arial"/>
              </a:rPr>
              <a:t> CAD tests executed in Dev/Test.</a:t>
            </a:r>
            <a:endParaRPr lang="en-US" sz="1050">
              <a:solidFill>
                <a:schemeClr val="tx1"/>
              </a:solidFill>
              <a:latin typeface="Arial" panose="020B0604020202020204" pitchFamily="34" charset="0"/>
              <a:cs typeface="Arial" panose="020B0604020202020204" pitchFamily="34" charset="0"/>
            </a:endParaRPr>
          </a:p>
        </p:txBody>
      </p:sp>
      <p:cxnSp>
        <p:nvCxnSpPr>
          <p:cNvPr id="38" name="Straight Arrow Connector 37">
            <a:extLst>
              <a:ext uri="{FF2B5EF4-FFF2-40B4-BE49-F238E27FC236}">
                <a16:creationId xmlns:a16="http://schemas.microsoft.com/office/drawing/2014/main" id="{97C936FD-9745-3EC8-0A47-0C706FBB63E3}"/>
              </a:ext>
            </a:extLst>
          </p:cNvPr>
          <p:cNvCxnSpPr>
            <a:cxnSpLocks/>
            <a:stCxn id="34" idx="2"/>
            <a:endCxn id="37" idx="1"/>
          </p:cNvCxnSpPr>
          <p:nvPr/>
        </p:nvCxnSpPr>
        <p:spPr>
          <a:xfrm>
            <a:off x="6299643" y="2516079"/>
            <a:ext cx="0" cy="233724"/>
          </a:xfrm>
          <a:prstGeom prst="straightConnector1">
            <a:avLst/>
          </a:prstGeom>
          <a:noFill/>
          <a:ln w="19050" cap="flat" cmpd="sng">
            <a:solidFill>
              <a:schemeClr val="tx2"/>
            </a:solidFill>
            <a:prstDash val="solid"/>
            <a:round/>
            <a:headEnd type="triangle" w="med" len="med"/>
            <a:tailEnd type="triangle" w="med" len="med"/>
          </a:ln>
        </p:spPr>
      </p:cxnSp>
      <p:sp>
        <p:nvSpPr>
          <p:cNvPr id="39" name="Diamond 38">
            <a:extLst>
              <a:ext uri="{FF2B5EF4-FFF2-40B4-BE49-F238E27FC236}">
                <a16:creationId xmlns:a16="http://schemas.microsoft.com/office/drawing/2014/main" id="{ECE32B67-BF85-7089-2B11-3357B3008EDC}"/>
              </a:ext>
            </a:extLst>
          </p:cNvPr>
          <p:cNvSpPr/>
          <p:nvPr/>
        </p:nvSpPr>
        <p:spPr>
          <a:xfrm>
            <a:off x="7394293" y="1035039"/>
            <a:ext cx="1724976" cy="1481040"/>
          </a:xfrm>
          <a:prstGeom prst="diamond">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6.</a:t>
            </a:r>
          </a:p>
          <a:p>
            <a:pPr algn="ctr">
              <a:spcAft>
                <a:spcPts val="300"/>
              </a:spcAft>
            </a:pPr>
            <a:r>
              <a:rPr lang="en-US" sz="1050">
                <a:solidFill>
                  <a:schemeClr val="tx1"/>
                </a:solidFill>
                <a:latin typeface="Arial"/>
                <a:cs typeface="Arial"/>
              </a:rPr>
              <a:t> Testing Passed / Complete?</a:t>
            </a:r>
            <a:endParaRPr lang="en-US" sz="1050">
              <a:solidFill>
                <a:schemeClr val="tx1"/>
              </a:solidFill>
              <a:latin typeface="Arial" panose="020B0604020202020204" pitchFamily="34" charset="0"/>
              <a:cs typeface="Arial" panose="020B0604020202020204" pitchFamily="34" charset="0"/>
            </a:endParaRPr>
          </a:p>
        </p:txBody>
      </p:sp>
      <p:cxnSp>
        <p:nvCxnSpPr>
          <p:cNvPr id="40" name="Straight Arrow Connector 39">
            <a:extLst>
              <a:ext uri="{FF2B5EF4-FFF2-40B4-BE49-F238E27FC236}">
                <a16:creationId xmlns:a16="http://schemas.microsoft.com/office/drawing/2014/main" id="{7CEB1145-EFBB-BD19-D2C6-680339FEE19F}"/>
              </a:ext>
            </a:extLst>
          </p:cNvPr>
          <p:cNvCxnSpPr>
            <a:cxnSpLocks/>
            <a:stCxn id="34" idx="3"/>
            <a:endCxn id="39" idx="1"/>
          </p:cNvCxnSpPr>
          <p:nvPr/>
        </p:nvCxnSpPr>
        <p:spPr>
          <a:xfrm>
            <a:off x="6947643" y="1775559"/>
            <a:ext cx="446650" cy="0"/>
          </a:xfrm>
          <a:prstGeom prst="straightConnector1">
            <a:avLst/>
          </a:prstGeom>
          <a:noFill/>
          <a:ln w="19050" cap="flat" cmpd="sng">
            <a:solidFill>
              <a:schemeClr val="tx2"/>
            </a:solidFill>
            <a:prstDash val="solid"/>
            <a:round/>
            <a:headEnd type="none" w="lg" len="med"/>
            <a:tailEnd type="triangle"/>
          </a:ln>
        </p:spPr>
      </p:cxnSp>
      <p:sp>
        <p:nvSpPr>
          <p:cNvPr id="41" name="Rectangle 40">
            <a:extLst>
              <a:ext uri="{FF2B5EF4-FFF2-40B4-BE49-F238E27FC236}">
                <a16:creationId xmlns:a16="http://schemas.microsoft.com/office/drawing/2014/main" id="{8829E487-C352-25D8-8DC8-0240C2C863D3}"/>
              </a:ext>
            </a:extLst>
          </p:cNvPr>
          <p:cNvSpPr/>
          <p:nvPr/>
        </p:nvSpPr>
        <p:spPr>
          <a:xfrm>
            <a:off x="9559384" y="1035039"/>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7.</a:t>
            </a:r>
          </a:p>
          <a:p>
            <a:pPr algn="ctr">
              <a:spcAft>
                <a:spcPts val="300"/>
              </a:spcAft>
            </a:pPr>
            <a:r>
              <a:rPr lang="en-US" sz="1050">
                <a:solidFill>
                  <a:schemeClr val="tx1"/>
                </a:solidFill>
                <a:latin typeface="Arial"/>
                <a:cs typeface="Arial"/>
              </a:rPr>
              <a:t> CAD Admin deploys enhancements to production.</a:t>
            </a:r>
            <a:endParaRPr lang="en-US" sz="1050">
              <a:solidFill>
                <a:schemeClr val="tx1"/>
              </a:solidFill>
              <a:latin typeface="Arial" panose="020B0604020202020204" pitchFamily="34" charset="0"/>
              <a:cs typeface="Arial" panose="020B0604020202020204" pitchFamily="34" charset="0"/>
            </a:endParaRPr>
          </a:p>
        </p:txBody>
      </p:sp>
      <p:cxnSp>
        <p:nvCxnSpPr>
          <p:cNvPr id="42" name="Straight Arrow Connector 41">
            <a:extLst>
              <a:ext uri="{FF2B5EF4-FFF2-40B4-BE49-F238E27FC236}">
                <a16:creationId xmlns:a16="http://schemas.microsoft.com/office/drawing/2014/main" id="{4AB876C4-8A37-3C7A-DD27-6E20082571D2}"/>
              </a:ext>
            </a:extLst>
          </p:cNvPr>
          <p:cNvCxnSpPr>
            <a:cxnSpLocks/>
            <a:stCxn id="39" idx="3"/>
            <a:endCxn id="41" idx="1"/>
          </p:cNvCxnSpPr>
          <p:nvPr/>
        </p:nvCxnSpPr>
        <p:spPr>
          <a:xfrm>
            <a:off x="9119269" y="1775559"/>
            <a:ext cx="440115" cy="0"/>
          </a:xfrm>
          <a:prstGeom prst="straightConnector1">
            <a:avLst/>
          </a:prstGeom>
          <a:noFill/>
          <a:ln w="19050" cap="flat" cmpd="sng">
            <a:solidFill>
              <a:schemeClr val="tx2"/>
            </a:solidFill>
            <a:prstDash val="solid"/>
            <a:round/>
            <a:headEnd type="none" w="lg" len="med"/>
            <a:tailEnd type="triangle"/>
          </a:ln>
        </p:spPr>
      </p:cxnSp>
      <p:sp>
        <p:nvSpPr>
          <p:cNvPr id="44" name="Magnetic Disk 43">
            <a:extLst>
              <a:ext uri="{FF2B5EF4-FFF2-40B4-BE49-F238E27FC236}">
                <a16:creationId xmlns:a16="http://schemas.microsoft.com/office/drawing/2014/main" id="{A6E14FEC-F05F-DBDA-E105-B6529209A11F}"/>
              </a:ext>
            </a:extLst>
          </p:cNvPr>
          <p:cNvSpPr/>
          <p:nvPr/>
        </p:nvSpPr>
        <p:spPr>
          <a:xfrm>
            <a:off x="9344896" y="2749802"/>
            <a:ext cx="1724976" cy="1535745"/>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8.</a:t>
            </a:r>
          </a:p>
          <a:p>
            <a:pPr algn="ctr">
              <a:spcAft>
                <a:spcPts val="300"/>
              </a:spcAft>
            </a:pPr>
            <a:r>
              <a:rPr lang="en-US" sz="1050">
                <a:solidFill>
                  <a:schemeClr val="tx1"/>
                </a:solidFill>
                <a:latin typeface="Arial"/>
                <a:cs typeface="Arial"/>
              </a:rPr>
              <a:t> CAD enhancements promoted to Production.</a:t>
            </a:r>
            <a:endParaRPr lang="en-US" sz="1050">
              <a:solidFill>
                <a:schemeClr val="tx1"/>
              </a:solidFill>
              <a:latin typeface="Arial" panose="020B0604020202020204" pitchFamily="34" charset="0"/>
              <a:cs typeface="Arial" panose="020B0604020202020204" pitchFamily="34" charset="0"/>
            </a:endParaRPr>
          </a:p>
        </p:txBody>
      </p:sp>
      <p:cxnSp>
        <p:nvCxnSpPr>
          <p:cNvPr id="45" name="Straight Arrow Connector 44">
            <a:extLst>
              <a:ext uri="{FF2B5EF4-FFF2-40B4-BE49-F238E27FC236}">
                <a16:creationId xmlns:a16="http://schemas.microsoft.com/office/drawing/2014/main" id="{7B95EFB3-D715-FDD1-F6DC-8030FED4788C}"/>
              </a:ext>
            </a:extLst>
          </p:cNvPr>
          <p:cNvCxnSpPr>
            <a:cxnSpLocks/>
            <a:endCxn id="44" idx="1"/>
          </p:cNvCxnSpPr>
          <p:nvPr/>
        </p:nvCxnSpPr>
        <p:spPr>
          <a:xfrm>
            <a:off x="10204323" y="2516079"/>
            <a:ext cx="3061" cy="233723"/>
          </a:xfrm>
          <a:prstGeom prst="straightConnector1">
            <a:avLst/>
          </a:prstGeom>
          <a:noFill/>
          <a:ln w="19050" cap="flat" cmpd="sng">
            <a:solidFill>
              <a:schemeClr val="tx2"/>
            </a:solidFill>
            <a:prstDash val="solid"/>
            <a:round/>
            <a:headEnd type="triangle" w="med" len="med"/>
            <a:tailEnd type="triangle" w="med" len="med"/>
          </a:ln>
        </p:spPr>
      </p:cxnSp>
      <p:sp>
        <p:nvSpPr>
          <p:cNvPr id="49" name="Oval 48">
            <a:extLst>
              <a:ext uri="{FF2B5EF4-FFF2-40B4-BE49-F238E27FC236}">
                <a16:creationId xmlns:a16="http://schemas.microsoft.com/office/drawing/2014/main" id="{D2F864DE-431C-4104-1197-D51CF3816E8F}"/>
              </a:ext>
            </a:extLst>
          </p:cNvPr>
          <p:cNvSpPr/>
          <p:nvPr/>
        </p:nvSpPr>
        <p:spPr>
          <a:xfrm>
            <a:off x="11416942" y="5018550"/>
            <a:ext cx="432000" cy="432000"/>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spcAft>
                <a:spcPts val="300"/>
              </a:spcAft>
            </a:pPr>
            <a:r>
              <a:rPr lang="en-US" sz="1100">
                <a:solidFill>
                  <a:schemeClr val="tx1"/>
                </a:solidFill>
              </a:rPr>
              <a:t>End</a:t>
            </a:r>
          </a:p>
        </p:txBody>
      </p:sp>
      <p:sp>
        <p:nvSpPr>
          <p:cNvPr id="50" name="Rectangle 49">
            <a:extLst>
              <a:ext uri="{FF2B5EF4-FFF2-40B4-BE49-F238E27FC236}">
                <a16:creationId xmlns:a16="http://schemas.microsoft.com/office/drawing/2014/main" id="{9F1CB3D9-4356-398E-E846-39D6BE536F1B}"/>
              </a:ext>
            </a:extLst>
          </p:cNvPr>
          <p:cNvSpPr/>
          <p:nvPr/>
        </p:nvSpPr>
        <p:spPr>
          <a:xfrm>
            <a:off x="9559384" y="4494030"/>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9.</a:t>
            </a:r>
          </a:p>
          <a:p>
            <a:pPr algn="ctr">
              <a:spcAft>
                <a:spcPts val="300"/>
              </a:spcAft>
            </a:pPr>
            <a:r>
              <a:rPr lang="en-US" sz="1050">
                <a:solidFill>
                  <a:schemeClr val="tx1"/>
                </a:solidFill>
                <a:latin typeface="Arial"/>
                <a:cs typeface="Arial"/>
              </a:rPr>
              <a:t> Enhancements available for Live use by CAD Users.</a:t>
            </a:r>
            <a:endParaRPr lang="en-US" sz="1050">
              <a:solidFill>
                <a:schemeClr val="tx1"/>
              </a:solidFill>
              <a:latin typeface="Arial" panose="020B0604020202020204" pitchFamily="34" charset="0"/>
              <a:cs typeface="Arial" panose="020B0604020202020204" pitchFamily="34" charset="0"/>
            </a:endParaRPr>
          </a:p>
        </p:txBody>
      </p:sp>
      <p:cxnSp>
        <p:nvCxnSpPr>
          <p:cNvPr id="51" name="Straight Arrow Connector 50">
            <a:extLst>
              <a:ext uri="{FF2B5EF4-FFF2-40B4-BE49-F238E27FC236}">
                <a16:creationId xmlns:a16="http://schemas.microsoft.com/office/drawing/2014/main" id="{A518B90D-0E9E-968F-7D2F-77FC28B00DB0}"/>
              </a:ext>
            </a:extLst>
          </p:cNvPr>
          <p:cNvCxnSpPr>
            <a:cxnSpLocks/>
            <a:stCxn id="44" idx="3"/>
            <a:endCxn id="50" idx="0"/>
          </p:cNvCxnSpPr>
          <p:nvPr/>
        </p:nvCxnSpPr>
        <p:spPr>
          <a:xfrm>
            <a:off x="10207384" y="4285547"/>
            <a:ext cx="0" cy="208483"/>
          </a:xfrm>
          <a:prstGeom prst="straightConnector1">
            <a:avLst/>
          </a:prstGeom>
          <a:noFill/>
          <a:ln w="19050" cap="flat" cmpd="sng">
            <a:solidFill>
              <a:schemeClr val="tx2"/>
            </a:solidFill>
            <a:prstDash val="solid"/>
            <a:round/>
            <a:headEnd type="none" w="lg" len="med"/>
            <a:tailEnd type="triangle"/>
          </a:ln>
        </p:spPr>
      </p:cxnSp>
      <p:cxnSp>
        <p:nvCxnSpPr>
          <p:cNvPr id="52" name="Straight Arrow Connector 51">
            <a:extLst>
              <a:ext uri="{FF2B5EF4-FFF2-40B4-BE49-F238E27FC236}">
                <a16:creationId xmlns:a16="http://schemas.microsoft.com/office/drawing/2014/main" id="{4D7E7925-5A27-DCE9-79C3-1E2E581BD8FF}"/>
              </a:ext>
            </a:extLst>
          </p:cNvPr>
          <p:cNvCxnSpPr>
            <a:cxnSpLocks/>
            <a:stCxn id="50" idx="3"/>
            <a:endCxn id="49" idx="2"/>
          </p:cNvCxnSpPr>
          <p:nvPr/>
        </p:nvCxnSpPr>
        <p:spPr>
          <a:xfrm>
            <a:off x="10855384" y="5234550"/>
            <a:ext cx="561558" cy="0"/>
          </a:xfrm>
          <a:prstGeom prst="straightConnector1">
            <a:avLst/>
          </a:prstGeom>
          <a:noFill/>
          <a:ln w="19050" cap="flat" cmpd="sng">
            <a:solidFill>
              <a:schemeClr val="tx2"/>
            </a:solidFill>
            <a:prstDash val="solid"/>
            <a:round/>
            <a:headEnd type="none" w="lg" len="med"/>
            <a:tailEnd type="triangle"/>
          </a:ln>
        </p:spPr>
      </p:cxnSp>
    </p:spTree>
    <p:extLst>
      <p:ext uri="{BB962C8B-B14F-4D97-AF65-F5344CB8AC3E}">
        <p14:creationId xmlns:p14="http://schemas.microsoft.com/office/powerpoint/2010/main" val="3624860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B6AD5-10B0-5B32-D5FC-DE3B6A1536A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7C929B90-4E4D-31BF-13E7-158269472D8D}"/>
              </a:ext>
            </a:extLst>
          </p:cNvPr>
          <p:cNvSpPr>
            <a:spLocks noGrp="1"/>
          </p:cNvSpPr>
          <p:nvPr>
            <p:ph type="title"/>
          </p:nvPr>
        </p:nvSpPr>
        <p:spPr/>
        <p:txBody>
          <a:bodyPr wrap="square" anchor="t">
            <a:normAutofit/>
          </a:bodyPr>
          <a:lstStyle/>
          <a:p>
            <a:r>
              <a:rPr lang="en-US" sz="2400"/>
              <a:t>UC#1 Definitions: </a:t>
            </a:r>
            <a:r>
              <a:rPr lang="en-US" sz="2400">
                <a:solidFill>
                  <a:schemeClr val="accent4"/>
                </a:solidFill>
              </a:rPr>
              <a:t>Call Taking with AI Driven Decision Support</a:t>
            </a:r>
          </a:p>
        </p:txBody>
      </p:sp>
      <p:graphicFrame>
        <p:nvGraphicFramePr>
          <p:cNvPr id="4" name="Content Placeholder 3">
            <a:extLst>
              <a:ext uri="{FF2B5EF4-FFF2-40B4-BE49-F238E27FC236}">
                <a16:creationId xmlns:a16="http://schemas.microsoft.com/office/drawing/2014/main" id="{4D81C299-9F4F-3247-E5B0-FD97B43D0A08}"/>
              </a:ext>
            </a:extLst>
          </p:cNvPr>
          <p:cNvGraphicFramePr>
            <a:graphicFrameLocks noGrp="1"/>
          </p:cNvGraphicFramePr>
          <p:nvPr>
            <p:ph sz="quarter" idx="4294967295"/>
            <p:extLst>
              <p:ext uri="{D42A27DB-BD31-4B8C-83A1-F6EECF244321}">
                <p14:modId xmlns:p14="http://schemas.microsoft.com/office/powerpoint/2010/main" val="2141912771"/>
              </p:ext>
            </p:extLst>
          </p:nvPr>
        </p:nvGraphicFramePr>
        <p:xfrm>
          <a:off x="460374" y="1181683"/>
          <a:ext cx="11272839" cy="1537068"/>
        </p:xfrm>
        <a:graphic>
          <a:graphicData uri="http://schemas.openxmlformats.org/drawingml/2006/table">
            <a:tbl>
              <a:tblPr firstRow="1" bandRow="1">
                <a:tableStyleId>{5C22544A-7EE6-4342-B048-85BDC9FD1C3A}</a:tableStyleId>
              </a:tblPr>
              <a:tblGrid>
                <a:gridCol w="1487179">
                  <a:extLst>
                    <a:ext uri="{9D8B030D-6E8A-4147-A177-3AD203B41FA5}">
                      <a16:colId xmlns:a16="http://schemas.microsoft.com/office/drawing/2014/main" val="469435717"/>
                    </a:ext>
                  </a:extLst>
                </a:gridCol>
                <a:gridCol w="9785660">
                  <a:extLst>
                    <a:ext uri="{9D8B030D-6E8A-4147-A177-3AD203B41FA5}">
                      <a16:colId xmlns:a16="http://schemas.microsoft.com/office/drawing/2014/main" val="592511853"/>
                    </a:ext>
                  </a:extLst>
                </a:gridCol>
              </a:tblGrid>
              <a:tr h="0">
                <a:tc>
                  <a:txBody>
                    <a:bodyPr/>
                    <a:lstStyle/>
                    <a:p>
                      <a:pPr marL="0" marR="0">
                        <a:lnSpc>
                          <a:spcPct val="115000"/>
                        </a:lnSpc>
                      </a:pPr>
                      <a:r>
                        <a:rPr lang="en-GB" sz="1400" b="1">
                          <a:effectLst/>
                          <a:latin typeface="Arial" panose="020B0604020202020204" pitchFamily="34" charset="0"/>
                          <a:cs typeface="Arial" panose="020B0604020202020204" pitchFamily="34" charset="0"/>
                        </a:rPr>
                        <a:t>Actor</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Call Taker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user responsible for handling Calls for Service, both 9-1-1 calls and non-9-1-1 calls (such as non-emergency lines answered at the PSAP)</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225125498"/>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Dispatcher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user responsible for dispatching and coordinating first responder personnel and resources to the scene of any given event</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622300990"/>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Victim or Complainant</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person who has been involved in or viewed an accident and requires emergency medical attention or assistance</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2017741110"/>
                  </a:ext>
                </a:extLst>
              </a:tr>
            </a:tbl>
          </a:graphicData>
        </a:graphic>
      </p:graphicFrame>
      <p:graphicFrame>
        <p:nvGraphicFramePr>
          <p:cNvPr id="5" name="Content Placeholder 3">
            <a:extLst>
              <a:ext uri="{FF2B5EF4-FFF2-40B4-BE49-F238E27FC236}">
                <a16:creationId xmlns:a16="http://schemas.microsoft.com/office/drawing/2014/main" id="{0AEDF634-865C-4DB0-96EE-AEB17963B175}"/>
              </a:ext>
            </a:extLst>
          </p:cNvPr>
          <p:cNvGraphicFramePr>
            <a:graphicFrameLocks/>
          </p:cNvGraphicFramePr>
          <p:nvPr>
            <p:extLst>
              <p:ext uri="{D42A27DB-BD31-4B8C-83A1-F6EECF244321}">
                <p14:modId xmlns:p14="http://schemas.microsoft.com/office/powerpoint/2010/main" val="4168942222"/>
              </p:ext>
            </p:extLst>
          </p:nvPr>
        </p:nvGraphicFramePr>
        <p:xfrm>
          <a:off x="460374" y="3661647"/>
          <a:ext cx="11272839" cy="2052333"/>
        </p:xfrm>
        <a:graphic>
          <a:graphicData uri="http://schemas.openxmlformats.org/drawingml/2006/table">
            <a:tbl>
              <a:tblPr firstRow="1" bandRow="1">
                <a:tableStyleId>{5C22544A-7EE6-4342-B048-85BDC9FD1C3A}</a:tableStyleId>
              </a:tblPr>
              <a:tblGrid>
                <a:gridCol w="1510930">
                  <a:extLst>
                    <a:ext uri="{9D8B030D-6E8A-4147-A177-3AD203B41FA5}">
                      <a16:colId xmlns:a16="http://schemas.microsoft.com/office/drawing/2014/main" val="469435717"/>
                    </a:ext>
                  </a:extLst>
                </a:gridCol>
                <a:gridCol w="9761909">
                  <a:extLst>
                    <a:ext uri="{9D8B030D-6E8A-4147-A177-3AD203B41FA5}">
                      <a16:colId xmlns:a16="http://schemas.microsoft.com/office/drawing/2014/main" val="592511853"/>
                    </a:ext>
                  </a:extLst>
                </a:gridCol>
              </a:tblGrid>
              <a:tr h="150332">
                <a:tc>
                  <a:txBody>
                    <a:bodyPr/>
                    <a:lstStyle/>
                    <a:p>
                      <a:pPr marL="0" marR="0">
                        <a:lnSpc>
                          <a:spcPct val="115000"/>
                        </a:lnSpc>
                      </a:pPr>
                      <a:r>
                        <a:rPr lang="en-GB" sz="1400" b="1">
                          <a:effectLst/>
                          <a:latin typeface="Arial" panose="020B0604020202020204" pitchFamily="34" charset="0"/>
                          <a:ea typeface="Times New Roman" panose="02020603050405020304" pitchFamily="18" charset="0"/>
                          <a:cs typeface="Arial" panose="020B0604020202020204" pitchFamily="34" charset="0"/>
                        </a:rPr>
                        <a:t>Relevant Terms</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47284">
                <a:tc>
                  <a:txBody>
                    <a:bodyPr/>
                    <a:lstStyle/>
                    <a:p>
                      <a:pPr marL="0" marR="0">
                        <a:lnSpc>
                          <a:spcPct val="115000"/>
                        </a:lnSpc>
                        <a:tabLst>
                          <a:tab pos="681990" algn="ctr"/>
                        </a:tabLst>
                      </a:pPr>
                      <a:r>
                        <a:rPr lang="en-US" sz="1200" b="1">
                          <a:effectLst/>
                          <a:latin typeface="Arial" panose="020B0604020202020204" pitchFamily="34" charset="0"/>
                          <a:ea typeface="Times New Roman" panose="02020603050405020304" pitchFamily="18" charset="0"/>
                          <a:cs typeface="Arial" panose="020B0604020202020204" pitchFamily="34" charset="0"/>
                        </a:rPr>
                        <a:t>ANI / ALI</a:t>
                      </a:r>
                    </a:p>
                  </a:txBody>
                  <a:tcPr anchor="ctr"/>
                </a:tc>
                <a:tc>
                  <a:txBody>
                    <a:bodyPr/>
                    <a:lstStyle/>
                    <a:p>
                      <a:pPr marL="0" marR="0">
                        <a:lnSpc>
                          <a:spcPct val="115000"/>
                        </a:lnSpc>
                      </a:pPr>
                      <a:r>
                        <a:rPr lang="en-US" sz="1200">
                          <a:effectLst/>
                          <a:latin typeface="Arial" panose="020B0604020202020204" pitchFamily="34" charset="0"/>
                          <a:ea typeface="Times New Roman" panose="02020603050405020304" pitchFamily="18" charset="0"/>
                          <a:cs typeface="Arial" panose="020B0604020202020204" pitchFamily="34" charset="0"/>
                        </a:rPr>
                        <a:t>Automatic Number Identification / Automatic Location Information</a:t>
                      </a:r>
                    </a:p>
                  </a:txBody>
                  <a:tcPr anchor="ctr"/>
                </a:tc>
                <a:extLst>
                  <a:ext uri="{0D108BD9-81ED-4DB2-BD59-A6C34878D82A}">
                    <a16:rowId xmlns:a16="http://schemas.microsoft.com/office/drawing/2014/main" val="2981876779"/>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CAD</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Computer Aided Dispatch</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25125498"/>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CFS</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Call for Service</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22300990"/>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CT</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Call Taker</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17741110"/>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PSAP</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Public Safety Answering Point (PSAP). Commonly referred to as the ‘‘Comms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 ‘9-1-1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 or ‘Dispatch </a:t>
                      </a:r>
                      <a:r>
                        <a:rPr lang="en-GB" sz="120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a:effectLst/>
                          <a:latin typeface="Arial" panose="020B0604020202020204" pitchFamily="34" charset="0"/>
                          <a:ea typeface="Times New Roman" panose="02020603050405020304" pitchFamily="18" charset="0"/>
                          <a:cs typeface="Times New Roman" panose="02020603050405020304" pitchFamily="18" charset="0"/>
                        </a:rPr>
                        <a:t>’</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95794872"/>
                  </a:ext>
                </a:extLst>
              </a:tr>
            </a:tbl>
          </a:graphicData>
        </a:graphic>
      </p:graphicFrame>
    </p:spTree>
    <p:extLst>
      <p:ext uri="{BB962C8B-B14F-4D97-AF65-F5344CB8AC3E}">
        <p14:creationId xmlns:p14="http://schemas.microsoft.com/office/powerpoint/2010/main" val="3002280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DD9378-1515-F616-678C-7836E9D611E3}"/>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995FE715-E159-20C2-3F9E-6652B17C4487}"/>
              </a:ext>
            </a:extLst>
          </p:cNvPr>
          <p:cNvSpPr>
            <a:spLocks noGrp="1"/>
          </p:cNvSpPr>
          <p:nvPr>
            <p:ph type="title"/>
          </p:nvPr>
        </p:nvSpPr>
        <p:spPr/>
        <p:txBody>
          <a:bodyPr wrap="square" anchor="t">
            <a:normAutofit/>
          </a:bodyPr>
          <a:lstStyle/>
          <a:p>
            <a:r>
              <a:rPr lang="en-US" sz="2400"/>
              <a:t>UC#1 Workflow: </a:t>
            </a:r>
            <a:r>
              <a:rPr lang="en-US" sz="2400">
                <a:solidFill>
                  <a:schemeClr val="accent4"/>
                </a:solidFill>
              </a:rPr>
              <a:t>Call Taking with AI Driven Decision Support</a:t>
            </a:r>
          </a:p>
        </p:txBody>
      </p:sp>
      <p:graphicFrame>
        <p:nvGraphicFramePr>
          <p:cNvPr id="2" name="Table 1">
            <a:extLst>
              <a:ext uri="{FF2B5EF4-FFF2-40B4-BE49-F238E27FC236}">
                <a16:creationId xmlns:a16="http://schemas.microsoft.com/office/drawing/2014/main" id="{5DEA7190-BF4F-31BA-E0D8-72C5697BF2C7}"/>
              </a:ext>
            </a:extLst>
          </p:cNvPr>
          <p:cNvGraphicFramePr>
            <a:graphicFrameLocks noGrp="1"/>
          </p:cNvGraphicFramePr>
          <p:nvPr>
            <p:extLst>
              <p:ext uri="{D42A27DB-BD31-4B8C-83A1-F6EECF244321}">
                <p14:modId xmlns:p14="http://schemas.microsoft.com/office/powerpoint/2010/main" val="259093297"/>
              </p:ext>
            </p:extLst>
          </p:nvPr>
        </p:nvGraphicFramePr>
        <p:xfrm>
          <a:off x="457200" y="911678"/>
          <a:ext cx="10753106" cy="5180364"/>
        </p:xfrm>
        <a:graphic>
          <a:graphicData uri="http://schemas.openxmlformats.org/drawingml/2006/table">
            <a:tbl>
              <a:tblPr firstRow="1" bandRow="1">
                <a:tableStyleId>{5940675A-B579-460E-94D1-54222C63F5DA}</a:tableStyleId>
              </a:tblPr>
              <a:tblGrid>
                <a:gridCol w="872836">
                  <a:extLst>
                    <a:ext uri="{9D8B030D-6E8A-4147-A177-3AD203B41FA5}">
                      <a16:colId xmlns:a16="http://schemas.microsoft.com/office/drawing/2014/main" val="225041365"/>
                    </a:ext>
                  </a:extLst>
                </a:gridCol>
                <a:gridCol w="9880270">
                  <a:extLst>
                    <a:ext uri="{9D8B030D-6E8A-4147-A177-3AD203B41FA5}">
                      <a16:colId xmlns:a16="http://schemas.microsoft.com/office/drawing/2014/main" val="3654609005"/>
                    </a:ext>
                  </a:extLst>
                </a:gridCol>
              </a:tblGrid>
              <a:tr h="2590182">
                <a:tc>
                  <a:txBody>
                    <a:bodyPr/>
                    <a:lstStyle/>
                    <a:p>
                      <a:pPr algn="l"/>
                      <a:r>
                        <a:rPr lang="en-US" sz="1000" b="1"/>
                        <a:t>Call Taker</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40973869"/>
                  </a:ext>
                </a:extLst>
              </a:tr>
              <a:tr h="25901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a:t>CAD</a:t>
                      </a:r>
                    </a:p>
                    <a:p>
                      <a:pPr algn="l"/>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87236139"/>
                  </a:ext>
                </a:extLst>
              </a:tr>
            </a:tbl>
          </a:graphicData>
        </a:graphic>
      </p:graphicFrame>
      <p:sp>
        <p:nvSpPr>
          <p:cNvPr id="8" name="Rectangle 7">
            <a:extLst>
              <a:ext uri="{FF2B5EF4-FFF2-40B4-BE49-F238E27FC236}">
                <a16:creationId xmlns:a16="http://schemas.microsoft.com/office/drawing/2014/main" id="{898E2022-3B3F-6D56-B078-DEBB7686AD26}"/>
              </a:ext>
            </a:extLst>
          </p:cNvPr>
          <p:cNvSpPr/>
          <p:nvPr/>
        </p:nvSpPr>
        <p:spPr>
          <a:xfrm>
            <a:off x="1737367" y="1557554"/>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1. </a:t>
            </a:r>
          </a:p>
          <a:p>
            <a:pPr algn="ctr">
              <a:spcAft>
                <a:spcPts val="300"/>
              </a:spcAft>
            </a:pPr>
            <a:r>
              <a:rPr lang="en-US" sz="1050">
                <a:solidFill>
                  <a:schemeClr val="tx1"/>
                </a:solidFill>
                <a:latin typeface="Arial"/>
                <a:cs typeface="Arial"/>
              </a:rPr>
              <a:t> Call Taker receives 9-1-1 CFS and creates CAD incident.</a:t>
            </a:r>
            <a:endParaRPr lang="en-US" sz="1050">
              <a:solidFill>
                <a:schemeClr val="tx1"/>
              </a:solidFill>
              <a:latin typeface="Arial" panose="020B0604020202020204" pitchFamily="34" charset="0"/>
              <a:cs typeface="Arial" panose="020B0604020202020204" pitchFamily="34" charset="0"/>
            </a:endParaRPr>
          </a:p>
        </p:txBody>
      </p:sp>
      <p:cxnSp>
        <p:nvCxnSpPr>
          <p:cNvPr id="9" name="Straight Arrow Connector 8">
            <a:extLst>
              <a:ext uri="{FF2B5EF4-FFF2-40B4-BE49-F238E27FC236}">
                <a16:creationId xmlns:a16="http://schemas.microsoft.com/office/drawing/2014/main" id="{E340E14C-E997-A550-E827-1FE68B029A70}"/>
              </a:ext>
            </a:extLst>
          </p:cNvPr>
          <p:cNvCxnSpPr>
            <a:cxnSpLocks/>
            <a:endCxn id="29" idx="1"/>
          </p:cNvCxnSpPr>
          <p:nvPr/>
        </p:nvCxnSpPr>
        <p:spPr>
          <a:xfrm>
            <a:off x="3033367" y="2298074"/>
            <a:ext cx="658076" cy="0"/>
          </a:xfrm>
          <a:prstGeom prst="straightConnector1">
            <a:avLst/>
          </a:prstGeom>
          <a:noFill/>
          <a:ln w="19050" cap="flat" cmpd="sng">
            <a:solidFill>
              <a:schemeClr val="tx2"/>
            </a:solidFill>
            <a:prstDash val="solid"/>
            <a:round/>
            <a:headEnd type="none" w="lg" len="med"/>
            <a:tailEnd type="triangle"/>
          </a:ln>
        </p:spPr>
      </p:cxnSp>
      <p:sp>
        <p:nvSpPr>
          <p:cNvPr id="20" name="Oval 19">
            <a:extLst>
              <a:ext uri="{FF2B5EF4-FFF2-40B4-BE49-F238E27FC236}">
                <a16:creationId xmlns:a16="http://schemas.microsoft.com/office/drawing/2014/main" id="{EA1CC63E-239F-ED07-7F0F-CF82C8302DCC}"/>
              </a:ext>
            </a:extLst>
          </p:cNvPr>
          <p:cNvSpPr/>
          <p:nvPr/>
        </p:nvSpPr>
        <p:spPr>
          <a:xfrm>
            <a:off x="661374" y="2100784"/>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300"/>
              </a:spcAft>
            </a:pPr>
            <a:r>
              <a:rPr lang="en-US" sz="1100">
                <a:solidFill>
                  <a:schemeClr val="tx1"/>
                </a:solidFill>
              </a:rPr>
              <a:t>Start</a:t>
            </a:r>
          </a:p>
        </p:txBody>
      </p:sp>
      <p:cxnSp>
        <p:nvCxnSpPr>
          <p:cNvPr id="21" name="Straight Arrow Connector 20">
            <a:extLst>
              <a:ext uri="{FF2B5EF4-FFF2-40B4-BE49-F238E27FC236}">
                <a16:creationId xmlns:a16="http://schemas.microsoft.com/office/drawing/2014/main" id="{1493AA3B-5955-36D4-AB7F-9A094F68CBBC}"/>
              </a:ext>
            </a:extLst>
          </p:cNvPr>
          <p:cNvCxnSpPr>
            <a:cxnSpLocks/>
            <a:stCxn id="20" idx="6"/>
            <a:endCxn id="8" idx="1"/>
          </p:cNvCxnSpPr>
          <p:nvPr/>
        </p:nvCxnSpPr>
        <p:spPr>
          <a:xfrm flipV="1">
            <a:off x="1100300" y="2298074"/>
            <a:ext cx="637067" cy="1"/>
          </a:xfrm>
          <a:prstGeom prst="straightConnector1">
            <a:avLst/>
          </a:prstGeom>
          <a:noFill/>
          <a:ln w="19050" cap="flat" cmpd="sng">
            <a:solidFill>
              <a:schemeClr val="tx2"/>
            </a:solidFill>
            <a:prstDash val="solid"/>
            <a:round/>
            <a:headEnd type="none" w="lg" len="med"/>
            <a:tailEnd type="triangle"/>
          </a:ln>
        </p:spPr>
      </p:cxnSp>
      <p:sp>
        <p:nvSpPr>
          <p:cNvPr id="23" name="Oval 22">
            <a:extLst>
              <a:ext uri="{FF2B5EF4-FFF2-40B4-BE49-F238E27FC236}">
                <a16:creationId xmlns:a16="http://schemas.microsoft.com/office/drawing/2014/main" id="{10BD9CC2-0692-504C-011F-6B72288802FC}"/>
              </a:ext>
            </a:extLst>
          </p:cNvPr>
          <p:cNvSpPr/>
          <p:nvPr/>
        </p:nvSpPr>
        <p:spPr>
          <a:xfrm>
            <a:off x="11416942" y="2082074"/>
            <a:ext cx="432000" cy="432000"/>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spcAft>
                <a:spcPts val="300"/>
              </a:spcAft>
            </a:pPr>
            <a:r>
              <a:rPr lang="en-US" sz="1100">
                <a:solidFill>
                  <a:schemeClr val="tx1"/>
                </a:solidFill>
              </a:rPr>
              <a:t>End</a:t>
            </a:r>
          </a:p>
        </p:txBody>
      </p:sp>
      <p:sp>
        <p:nvSpPr>
          <p:cNvPr id="29" name="Rectangle 28">
            <a:extLst>
              <a:ext uri="{FF2B5EF4-FFF2-40B4-BE49-F238E27FC236}">
                <a16:creationId xmlns:a16="http://schemas.microsoft.com/office/drawing/2014/main" id="{9D23796E-B481-748C-A9A7-1DAD86E8A525}"/>
              </a:ext>
            </a:extLst>
          </p:cNvPr>
          <p:cNvSpPr/>
          <p:nvPr/>
        </p:nvSpPr>
        <p:spPr>
          <a:xfrm>
            <a:off x="3691443" y="1557554"/>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2. </a:t>
            </a:r>
          </a:p>
          <a:p>
            <a:pPr algn="ctr">
              <a:spcAft>
                <a:spcPts val="300"/>
              </a:spcAft>
            </a:pPr>
            <a:r>
              <a:rPr lang="en-US" sz="1050">
                <a:solidFill>
                  <a:schemeClr val="tx1"/>
                </a:solidFill>
                <a:latin typeface="Arial"/>
                <a:cs typeface="Arial"/>
              </a:rPr>
              <a:t> CT enters name, location and event type</a:t>
            </a:r>
            <a:endParaRPr lang="en-US" sz="1050">
              <a:solidFill>
                <a:schemeClr val="tx1"/>
              </a:solidFill>
              <a:latin typeface="Arial" panose="020B0604020202020204" pitchFamily="34" charset="0"/>
              <a:cs typeface="Arial" panose="020B0604020202020204" pitchFamily="34" charset="0"/>
            </a:endParaRPr>
          </a:p>
        </p:txBody>
      </p:sp>
      <p:sp>
        <p:nvSpPr>
          <p:cNvPr id="31" name="Magnetic Disk 30">
            <a:extLst>
              <a:ext uri="{FF2B5EF4-FFF2-40B4-BE49-F238E27FC236}">
                <a16:creationId xmlns:a16="http://schemas.microsoft.com/office/drawing/2014/main" id="{2EC6D275-DF11-901C-20B0-4EE72F31DF41}"/>
              </a:ext>
            </a:extLst>
          </p:cNvPr>
          <p:cNvSpPr/>
          <p:nvPr/>
        </p:nvSpPr>
        <p:spPr>
          <a:xfrm>
            <a:off x="3476955" y="4032335"/>
            <a:ext cx="1724976" cy="1535745"/>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3. </a:t>
            </a:r>
          </a:p>
          <a:p>
            <a:pPr algn="ctr">
              <a:spcAft>
                <a:spcPts val="300"/>
              </a:spcAft>
            </a:pPr>
            <a:r>
              <a:rPr lang="en-US" sz="1050">
                <a:solidFill>
                  <a:schemeClr val="tx1"/>
                </a:solidFill>
                <a:latin typeface="Arial"/>
                <a:cs typeface="Arial"/>
              </a:rPr>
              <a:t>  CAD algorithm(s) provide guidance based on data entered.</a:t>
            </a:r>
            <a:endParaRPr lang="en-US" sz="1050">
              <a:solidFill>
                <a:schemeClr val="tx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E9469C54-2D8E-01A9-FC18-DD212D2B7B5F}"/>
              </a:ext>
            </a:extLst>
          </p:cNvPr>
          <p:cNvSpPr/>
          <p:nvPr/>
        </p:nvSpPr>
        <p:spPr>
          <a:xfrm>
            <a:off x="5651643" y="1557554"/>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4.</a:t>
            </a:r>
          </a:p>
          <a:p>
            <a:pPr algn="ctr">
              <a:spcAft>
                <a:spcPts val="300"/>
              </a:spcAft>
            </a:pPr>
            <a:r>
              <a:rPr lang="en-US" sz="1050">
                <a:solidFill>
                  <a:schemeClr val="tx1"/>
                </a:solidFill>
                <a:latin typeface="Arial"/>
                <a:cs typeface="Arial"/>
              </a:rPr>
              <a:t> CT enters additional relevant information</a:t>
            </a:r>
            <a:endParaRPr lang="en-US" sz="1050">
              <a:solidFill>
                <a:schemeClr val="tx1"/>
              </a:solidFill>
              <a:latin typeface="Arial" panose="020B0604020202020204" pitchFamily="34" charset="0"/>
              <a:cs typeface="Arial" panose="020B0604020202020204" pitchFamily="34" charset="0"/>
            </a:endParaRPr>
          </a:p>
        </p:txBody>
      </p:sp>
      <p:cxnSp>
        <p:nvCxnSpPr>
          <p:cNvPr id="34" name="Straight Arrow Connector 33">
            <a:extLst>
              <a:ext uri="{FF2B5EF4-FFF2-40B4-BE49-F238E27FC236}">
                <a16:creationId xmlns:a16="http://schemas.microsoft.com/office/drawing/2014/main" id="{B56C92BA-22A0-C3BE-9A41-02B6C20C877D}"/>
              </a:ext>
            </a:extLst>
          </p:cNvPr>
          <p:cNvCxnSpPr>
            <a:cxnSpLocks/>
            <a:stCxn id="29" idx="2"/>
            <a:endCxn id="31" idx="1"/>
          </p:cNvCxnSpPr>
          <p:nvPr/>
        </p:nvCxnSpPr>
        <p:spPr>
          <a:xfrm>
            <a:off x="4339443" y="3038594"/>
            <a:ext cx="0" cy="993741"/>
          </a:xfrm>
          <a:prstGeom prst="straightConnector1">
            <a:avLst/>
          </a:prstGeom>
          <a:noFill/>
          <a:ln w="19050" cap="flat" cmpd="sng">
            <a:solidFill>
              <a:schemeClr val="tx2"/>
            </a:solidFill>
            <a:prstDash val="solid"/>
            <a:round/>
            <a:headEnd type="triangle" w="med" len="med"/>
            <a:tailEnd type="triangle" w="med" len="med"/>
          </a:ln>
        </p:spPr>
      </p:cxnSp>
      <p:cxnSp>
        <p:nvCxnSpPr>
          <p:cNvPr id="40" name="Straight Arrow Connector 39">
            <a:extLst>
              <a:ext uri="{FF2B5EF4-FFF2-40B4-BE49-F238E27FC236}">
                <a16:creationId xmlns:a16="http://schemas.microsoft.com/office/drawing/2014/main" id="{B22064A0-ADC1-2CBD-705A-8D3906CFC4E2}"/>
              </a:ext>
            </a:extLst>
          </p:cNvPr>
          <p:cNvCxnSpPr>
            <a:cxnSpLocks/>
            <a:stCxn id="29" idx="3"/>
          </p:cNvCxnSpPr>
          <p:nvPr/>
        </p:nvCxnSpPr>
        <p:spPr>
          <a:xfrm>
            <a:off x="4987443" y="2298074"/>
            <a:ext cx="664200" cy="0"/>
          </a:xfrm>
          <a:prstGeom prst="straightConnector1">
            <a:avLst/>
          </a:prstGeom>
          <a:noFill/>
          <a:ln w="19050" cap="flat" cmpd="sng">
            <a:solidFill>
              <a:schemeClr val="tx2"/>
            </a:solidFill>
            <a:prstDash val="solid"/>
            <a:round/>
            <a:headEnd type="none" w="lg" len="med"/>
            <a:tailEnd type="triangle"/>
          </a:ln>
        </p:spPr>
      </p:cxnSp>
      <p:sp>
        <p:nvSpPr>
          <p:cNvPr id="43" name="Magnetic Disk 42">
            <a:extLst>
              <a:ext uri="{FF2B5EF4-FFF2-40B4-BE49-F238E27FC236}">
                <a16:creationId xmlns:a16="http://schemas.microsoft.com/office/drawing/2014/main" id="{FB8C301B-D11A-78AB-8F30-6B744B91C5BF}"/>
              </a:ext>
            </a:extLst>
          </p:cNvPr>
          <p:cNvSpPr/>
          <p:nvPr/>
        </p:nvSpPr>
        <p:spPr>
          <a:xfrm>
            <a:off x="5437155" y="4032336"/>
            <a:ext cx="1724976" cy="1535745"/>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5.</a:t>
            </a:r>
          </a:p>
          <a:p>
            <a:pPr algn="ctr">
              <a:spcAft>
                <a:spcPts val="300"/>
              </a:spcAft>
            </a:pPr>
            <a:r>
              <a:rPr lang="en-US" sz="1050">
                <a:solidFill>
                  <a:schemeClr val="tx1"/>
                </a:solidFill>
                <a:latin typeface="Arial"/>
                <a:cs typeface="Arial"/>
              </a:rPr>
              <a:t> CAD algorithm(s) provides situational awareness / safety information based on data entered.</a:t>
            </a:r>
            <a:endParaRPr lang="en-US" sz="1050">
              <a:solidFill>
                <a:schemeClr val="tx1"/>
              </a:solidFill>
              <a:latin typeface="Arial" panose="020B0604020202020204" pitchFamily="34" charset="0"/>
              <a:cs typeface="Arial" panose="020B0604020202020204" pitchFamily="34" charset="0"/>
            </a:endParaRPr>
          </a:p>
        </p:txBody>
      </p:sp>
      <p:cxnSp>
        <p:nvCxnSpPr>
          <p:cNvPr id="44" name="Straight Arrow Connector 43">
            <a:extLst>
              <a:ext uri="{FF2B5EF4-FFF2-40B4-BE49-F238E27FC236}">
                <a16:creationId xmlns:a16="http://schemas.microsoft.com/office/drawing/2014/main" id="{AC241D82-FB4E-DDC1-057B-CFEE55643278}"/>
              </a:ext>
            </a:extLst>
          </p:cNvPr>
          <p:cNvCxnSpPr>
            <a:cxnSpLocks/>
            <a:stCxn id="32" idx="2"/>
            <a:endCxn id="43" idx="1"/>
          </p:cNvCxnSpPr>
          <p:nvPr/>
        </p:nvCxnSpPr>
        <p:spPr>
          <a:xfrm>
            <a:off x="6299643" y="3038594"/>
            <a:ext cx="0" cy="993742"/>
          </a:xfrm>
          <a:prstGeom prst="straightConnector1">
            <a:avLst/>
          </a:prstGeom>
          <a:noFill/>
          <a:ln w="19050" cap="flat" cmpd="sng">
            <a:solidFill>
              <a:schemeClr val="tx2"/>
            </a:solidFill>
            <a:prstDash val="solid"/>
            <a:round/>
            <a:headEnd type="triangle" w="med" len="med"/>
            <a:tailEnd type="triangle" w="med" len="med"/>
          </a:ln>
        </p:spPr>
      </p:cxnSp>
      <p:sp>
        <p:nvSpPr>
          <p:cNvPr id="45" name="Rectangle 44">
            <a:extLst>
              <a:ext uri="{FF2B5EF4-FFF2-40B4-BE49-F238E27FC236}">
                <a16:creationId xmlns:a16="http://schemas.microsoft.com/office/drawing/2014/main" id="{6CD58780-1AEF-2C1E-2BC0-6B1DA04CE78E}"/>
              </a:ext>
            </a:extLst>
          </p:cNvPr>
          <p:cNvSpPr/>
          <p:nvPr/>
        </p:nvSpPr>
        <p:spPr>
          <a:xfrm>
            <a:off x="7608781" y="1557554"/>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6.</a:t>
            </a:r>
          </a:p>
          <a:p>
            <a:pPr algn="ctr">
              <a:spcAft>
                <a:spcPts val="300"/>
              </a:spcAft>
            </a:pPr>
            <a:r>
              <a:rPr lang="en-US" sz="1050">
                <a:solidFill>
                  <a:schemeClr val="tx1"/>
                </a:solidFill>
                <a:latin typeface="Arial"/>
                <a:cs typeface="Arial"/>
              </a:rPr>
              <a:t> CT determines appropriate response</a:t>
            </a:r>
            <a:endParaRPr lang="en-US" sz="1050">
              <a:solidFill>
                <a:schemeClr val="tx1"/>
              </a:solidFill>
              <a:latin typeface="Arial" panose="020B0604020202020204" pitchFamily="34" charset="0"/>
              <a:cs typeface="Arial" panose="020B0604020202020204" pitchFamily="34" charset="0"/>
            </a:endParaRPr>
          </a:p>
        </p:txBody>
      </p:sp>
      <p:cxnSp>
        <p:nvCxnSpPr>
          <p:cNvPr id="48" name="Straight Arrow Connector 47">
            <a:extLst>
              <a:ext uri="{FF2B5EF4-FFF2-40B4-BE49-F238E27FC236}">
                <a16:creationId xmlns:a16="http://schemas.microsoft.com/office/drawing/2014/main" id="{C2348666-5149-85EB-6773-535C7A6B88A5}"/>
              </a:ext>
            </a:extLst>
          </p:cNvPr>
          <p:cNvCxnSpPr>
            <a:cxnSpLocks/>
            <a:stCxn id="32" idx="3"/>
            <a:endCxn id="45" idx="1"/>
          </p:cNvCxnSpPr>
          <p:nvPr/>
        </p:nvCxnSpPr>
        <p:spPr>
          <a:xfrm>
            <a:off x="6947643" y="2298074"/>
            <a:ext cx="661138" cy="0"/>
          </a:xfrm>
          <a:prstGeom prst="straightConnector1">
            <a:avLst/>
          </a:prstGeom>
          <a:noFill/>
          <a:ln w="19050" cap="flat" cmpd="sng">
            <a:solidFill>
              <a:schemeClr val="tx2"/>
            </a:solidFill>
            <a:prstDash val="solid"/>
            <a:round/>
            <a:headEnd type="none" w="lg" len="med"/>
            <a:tailEnd type="triangle"/>
          </a:ln>
        </p:spPr>
      </p:cxnSp>
      <p:sp>
        <p:nvSpPr>
          <p:cNvPr id="51" name="Rectangle 50">
            <a:extLst>
              <a:ext uri="{FF2B5EF4-FFF2-40B4-BE49-F238E27FC236}">
                <a16:creationId xmlns:a16="http://schemas.microsoft.com/office/drawing/2014/main" id="{AEDB5C99-C5E0-5997-BFC7-C8965AE48F05}"/>
              </a:ext>
            </a:extLst>
          </p:cNvPr>
          <p:cNvSpPr/>
          <p:nvPr/>
        </p:nvSpPr>
        <p:spPr>
          <a:xfrm>
            <a:off x="9565920" y="1557554"/>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8.</a:t>
            </a:r>
          </a:p>
          <a:p>
            <a:pPr algn="ctr">
              <a:spcAft>
                <a:spcPts val="300"/>
              </a:spcAft>
            </a:pPr>
            <a:r>
              <a:rPr lang="en-US" sz="1050">
                <a:solidFill>
                  <a:schemeClr val="tx1"/>
                </a:solidFill>
                <a:latin typeface="Arial"/>
                <a:cs typeface="Arial"/>
              </a:rPr>
              <a:t> Call Taker sends Dispatch request for appropriate resources</a:t>
            </a:r>
            <a:endParaRPr lang="en-US" sz="1050">
              <a:solidFill>
                <a:schemeClr val="tx1"/>
              </a:solidFill>
              <a:latin typeface="Arial" panose="020B0604020202020204" pitchFamily="34" charset="0"/>
              <a:cs typeface="Arial" panose="020B0604020202020204" pitchFamily="34" charset="0"/>
            </a:endParaRPr>
          </a:p>
        </p:txBody>
      </p:sp>
      <p:cxnSp>
        <p:nvCxnSpPr>
          <p:cNvPr id="52" name="Straight Arrow Connector 51">
            <a:extLst>
              <a:ext uri="{FF2B5EF4-FFF2-40B4-BE49-F238E27FC236}">
                <a16:creationId xmlns:a16="http://schemas.microsoft.com/office/drawing/2014/main" id="{7750850D-FA37-0C20-89B4-F8C106914906}"/>
              </a:ext>
            </a:extLst>
          </p:cNvPr>
          <p:cNvCxnSpPr>
            <a:cxnSpLocks/>
            <a:stCxn id="45" idx="3"/>
            <a:endCxn id="51" idx="1"/>
          </p:cNvCxnSpPr>
          <p:nvPr/>
        </p:nvCxnSpPr>
        <p:spPr>
          <a:xfrm>
            <a:off x="8904781" y="2298074"/>
            <a:ext cx="661139" cy="0"/>
          </a:xfrm>
          <a:prstGeom prst="straightConnector1">
            <a:avLst/>
          </a:prstGeom>
          <a:noFill/>
          <a:ln w="19050" cap="flat" cmpd="sng">
            <a:solidFill>
              <a:schemeClr val="tx2"/>
            </a:solidFill>
            <a:prstDash val="solid"/>
            <a:round/>
            <a:headEnd type="none" w="lg" len="med"/>
            <a:tailEnd type="triangle"/>
          </a:ln>
        </p:spPr>
      </p:cxnSp>
      <p:cxnSp>
        <p:nvCxnSpPr>
          <p:cNvPr id="56" name="Straight Arrow Connector 55">
            <a:extLst>
              <a:ext uri="{FF2B5EF4-FFF2-40B4-BE49-F238E27FC236}">
                <a16:creationId xmlns:a16="http://schemas.microsoft.com/office/drawing/2014/main" id="{C1EBB1DB-73F6-E406-FF32-7CE6584545B7}"/>
              </a:ext>
            </a:extLst>
          </p:cNvPr>
          <p:cNvCxnSpPr>
            <a:cxnSpLocks/>
            <a:stCxn id="51" idx="3"/>
            <a:endCxn id="23" idx="2"/>
          </p:cNvCxnSpPr>
          <p:nvPr/>
        </p:nvCxnSpPr>
        <p:spPr>
          <a:xfrm>
            <a:off x="10861920" y="2298074"/>
            <a:ext cx="555022" cy="0"/>
          </a:xfrm>
          <a:prstGeom prst="straightConnector1">
            <a:avLst/>
          </a:prstGeom>
          <a:noFill/>
          <a:ln w="19050" cap="flat" cmpd="sng">
            <a:solidFill>
              <a:schemeClr val="tx2"/>
            </a:solidFill>
            <a:prstDash val="solid"/>
            <a:round/>
            <a:headEnd type="none" w="lg" len="med"/>
            <a:tailEnd type="triangle"/>
          </a:ln>
        </p:spPr>
      </p:cxnSp>
      <p:sp>
        <p:nvSpPr>
          <p:cNvPr id="79" name="Magnetic Disk 78">
            <a:extLst>
              <a:ext uri="{FF2B5EF4-FFF2-40B4-BE49-F238E27FC236}">
                <a16:creationId xmlns:a16="http://schemas.microsoft.com/office/drawing/2014/main" id="{CFD0234B-9948-0175-1DAD-8706113B5CE3}"/>
              </a:ext>
            </a:extLst>
          </p:cNvPr>
          <p:cNvSpPr/>
          <p:nvPr/>
        </p:nvSpPr>
        <p:spPr>
          <a:xfrm>
            <a:off x="7397354" y="4032335"/>
            <a:ext cx="1724976" cy="1535745"/>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7.</a:t>
            </a:r>
          </a:p>
          <a:p>
            <a:pPr algn="ctr">
              <a:spcAft>
                <a:spcPts val="300"/>
              </a:spcAft>
            </a:pPr>
            <a:r>
              <a:rPr lang="en-US" sz="1050">
                <a:solidFill>
                  <a:schemeClr val="tx1"/>
                </a:solidFill>
                <a:latin typeface="Arial"/>
                <a:cs typeface="Arial"/>
              </a:rPr>
              <a:t> CAD algorithm(s) provide dispatch recommendations based on multiple inputs and parameters.</a:t>
            </a:r>
            <a:endParaRPr lang="en-US" sz="1050">
              <a:solidFill>
                <a:schemeClr val="tx1"/>
              </a:solidFill>
              <a:latin typeface="Arial" panose="020B0604020202020204" pitchFamily="34" charset="0"/>
              <a:cs typeface="Arial" panose="020B0604020202020204" pitchFamily="34" charset="0"/>
            </a:endParaRPr>
          </a:p>
        </p:txBody>
      </p:sp>
      <p:cxnSp>
        <p:nvCxnSpPr>
          <p:cNvPr id="80" name="Straight Arrow Connector 79">
            <a:extLst>
              <a:ext uri="{FF2B5EF4-FFF2-40B4-BE49-F238E27FC236}">
                <a16:creationId xmlns:a16="http://schemas.microsoft.com/office/drawing/2014/main" id="{EB364747-2B16-CBC8-B9E6-9A83AF4BCD48}"/>
              </a:ext>
            </a:extLst>
          </p:cNvPr>
          <p:cNvCxnSpPr>
            <a:cxnSpLocks/>
            <a:endCxn id="79" idx="1"/>
          </p:cNvCxnSpPr>
          <p:nvPr/>
        </p:nvCxnSpPr>
        <p:spPr>
          <a:xfrm>
            <a:off x="8259842" y="3038593"/>
            <a:ext cx="0" cy="993742"/>
          </a:xfrm>
          <a:prstGeom prst="straightConnector1">
            <a:avLst/>
          </a:prstGeom>
          <a:noFill/>
          <a:ln w="19050" cap="flat" cmpd="sng">
            <a:solidFill>
              <a:schemeClr val="tx2"/>
            </a:solidFill>
            <a:prstDash val="solid"/>
            <a:round/>
            <a:headEnd type="triangle" w="med" len="med"/>
            <a:tailEnd type="triangle" w="med" len="med"/>
          </a:ln>
        </p:spPr>
      </p:cxnSp>
    </p:spTree>
    <p:extLst>
      <p:ext uri="{BB962C8B-B14F-4D97-AF65-F5344CB8AC3E}">
        <p14:creationId xmlns:p14="http://schemas.microsoft.com/office/powerpoint/2010/main" val="3793963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7375CE-3218-E1F0-0D06-2D46B18BAA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8B9D5E-3252-E65A-C5E9-FB18800DF0F1}"/>
              </a:ext>
            </a:extLst>
          </p:cNvPr>
          <p:cNvSpPr>
            <a:spLocks noGrp="1"/>
          </p:cNvSpPr>
          <p:nvPr>
            <p:ph type="title"/>
          </p:nvPr>
        </p:nvSpPr>
        <p:spPr/>
        <p:txBody>
          <a:bodyPr/>
          <a:lstStyle/>
          <a:p>
            <a:r>
              <a:rPr lang="en-US"/>
              <a:t>Use Case #2:</a:t>
            </a:r>
            <a:br>
              <a:rPr lang="en-US"/>
            </a:br>
            <a:r>
              <a:rPr lang="en-US" sz="2400">
                <a:solidFill>
                  <a:schemeClr val="accent4"/>
                </a:solidFill>
              </a:rPr>
              <a:t>CAD-to-CAD</a:t>
            </a:r>
            <a:endParaRPr lang="en-US">
              <a:solidFill>
                <a:schemeClr val="accent4"/>
              </a:solidFill>
            </a:endParaRPr>
          </a:p>
        </p:txBody>
      </p:sp>
    </p:spTree>
    <p:extLst>
      <p:ext uri="{BB962C8B-B14F-4D97-AF65-F5344CB8AC3E}">
        <p14:creationId xmlns:p14="http://schemas.microsoft.com/office/powerpoint/2010/main" val="2216812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B8B41-07B8-1005-FF0B-1857DEA84022}"/>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3B8C31B0-B3D5-A58B-36F3-AFFC900D3B20}"/>
              </a:ext>
            </a:extLst>
          </p:cNvPr>
          <p:cNvSpPr>
            <a:spLocks noGrp="1"/>
          </p:cNvSpPr>
          <p:nvPr>
            <p:ph type="title"/>
          </p:nvPr>
        </p:nvSpPr>
        <p:spPr>
          <a:xfrm>
            <a:off x="457200" y="323850"/>
            <a:ext cx="11276013" cy="390525"/>
          </a:xfrm>
        </p:spPr>
        <p:txBody>
          <a:bodyPr/>
          <a:lstStyle/>
          <a:p>
            <a:r>
              <a:rPr lang="en-US"/>
              <a:t>UC#2 Context: </a:t>
            </a:r>
            <a:r>
              <a:rPr lang="en-US" sz="2400">
                <a:solidFill>
                  <a:schemeClr val="accent4"/>
                </a:solidFill>
              </a:rPr>
              <a:t>CAD-to-CAD</a:t>
            </a:r>
            <a:endParaRPr lang="en-US">
              <a:solidFill>
                <a:schemeClr val="accent4"/>
              </a:solidFill>
            </a:endParaRPr>
          </a:p>
        </p:txBody>
      </p:sp>
      <p:graphicFrame>
        <p:nvGraphicFramePr>
          <p:cNvPr id="20" name="Content Placeholder 19">
            <a:extLst>
              <a:ext uri="{FF2B5EF4-FFF2-40B4-BE49-F238E27FC236}">
                <a16:creationId xmlns:a16="http://schemas.microsoft.com/office/drawing/2014/main" id="{FF667583-E00B-7942-A856-57A9D8F54C5B}"/>
              </a:ext>
            </a:extLst>
          </p:cNvPr>
          <p:cNvGraphicFramePr>
            <a:graphicFrameLocks noGrp="1"/>
          </p:cNvGraphicFramePr>
          <p:nvPr>
            <p:ph sz="quarter" idx="10"/>
            <p:extLst>
              <p:ext uri="{D42A27DB-BD31-4B8C-83A1-F6EECF244321}">
                <p14:modId xmlns:p14="http://schemas.microsoft.com/office/powerpoint/2010/main" val="2173242630"/>
              </p:ext>
            </p:extLst>
          </p:nvPr>
        </p:nvGraphicFramePr>
        <p:xfrm>
          <a:off x="466724" y="723135"/>
          <a:ext cx="11276014" cy="5511800"/>
        </p:xfrm>
        <a:graphic>
          <a:graphicData uri="http://schemas.openxmlformats.org/drawingml/2006/table">
            <a:tbl>
              <a:tblPr firstRow="1" bandRow="1">
                <a:tableStyleId>{2D5ABB26-0587-4C30-8999-92F81FD0307C}</a:tableStyleId>
              </a:tblPr>
              <a:tblGrid>
                <a:gridCol w="5638007">
                  <a:extLst>
                    <a:ext uri="{9D8B030D-6E8A-4147-A177-3AD203B41FA5}">
                      <a16:colId xmlns:a16="http://schemas.microsoft.com/office/drawing/2014/main" val="253712399"/>
                    </a:ext>
                  </a:extLst>
                </a:gridCol>
                <a:gridCol w="5638007">
                  <a:extLst>
                    <a:ext uri="{9D8B030D-6E8A-4147-A177-3AD203B41FA5}">
                      <a16:colId xmlns:a16="http://schemas.microsoft.com/office/drawing/2014/main" val="2326793871"/>
                    </a:ext>
                  </a:extLst>
                </a:gridCol>
              </a:tblGrid>
              <a:tr h="370840">
                <a:tc>
                  <a:txBody>
                    <a:bodyPr/>
                    <a:lstStyle/>
                    <a:p>
                      <a:pPr>
                        <a:spcAft>
                          <a:spcPts val="600"/>
                        </a:spcAft>
                      </a:pPr>
                      <a:r>
                        <a:rPr lang="en-US" sz="1600" b="1" kern="1200">
                          <a:solidFill>
                            <a:schemeClr val="bg1"/>
                          </a:solidFill>
                          <a:latin typeface="+mj-lt"/>
                          <a:ea typeface="+mn-ea"/>
                          <a:cs typeface="+mn-cs"/>
                        </a:rPr>
                        <a:t>Scenario</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b="1">
                          <a:solidFill>
                            <a:schemeClr val="bg1"/>
                          </a:solidFill>
                          <a:latin typeface="+mj-lt"/>
                        </a:rPr>
                        <a:t>General Information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914426090"/>
                  </a:ext>
                </a:extLst>
              </a:tr>
              <a:tr h="1605804">
                <a:tc>
                  <a:txBody>
                    <a:bodyPr/>
                    <a:lstStyle/>
                    <a:p>
                      <a:pPr>
                        <a:spcAft>
                          <a:spcPts val="600"/>
                        </a:spcAft>
                      </a:pPr>
                      <a:r>
                        <a:rPr lang="en-US" sz="1200" dirty="0"/>
                        <a:t>A 9-1-1 CFS is answered at PSAP 1 by Call Taker 1 and a CAD incident is created. The caller reports that a bank robbery has occurred in Cary, the suspects have stolen a car and are headed toward Raleigh at a high rate of speed. Call Taker 1 captures the information and determines that Raleigh 9-1-1 should be notified as well as local Police to be dispatched.</a:t>
                      </a:r>
                    </a:p>
                    <a:p>
                      <a:pPr>
                        <a:spcAft>
                          <a:spcPts val="600"/>
                        </a:spcAft>
                      </a:pPr>
                      <a:r>
                        <a:rPr lang="en-US" sz="1200" dirty="0"/>
                        <a:t>Call Taker 2 in PSAP 2 picks up the CAD request from PSAP 1 and starts reviewing the information presented. Based on the information provided in the CAD record, PSAP 2 assigns Police resources to intercept the stolen vehicle along several major roadways where it may be headed</a:t>
                      </a:r>
                    </a:p>
                    <a:p>
                      <a:pPr>
                        <a:spcAft>
                          <a:spcPts val="600"/>
                        </a:spcAft>
                      </a:pPr>
                      <a:r>
                        <a:rPr lang="en-US" sz="1200" dirty="0"/>
                        <a:t>While the incident is being managed, Call Taker 1 and Call Taker 2 are both entering updates and comments into CAD, and they can read and respond to each other’s entries.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dirty="0"/>
                        <a:t>A CAD-to-CAD interface exists between Cary and Apex PSAPs</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dirty="0"/>
                        <a:t>A CAD-to-CAD interface exist between Cary PSAP and Raleigh-Wake PSAP </a:t>
                      </a:r>
                      <a:endParaRPr lang="en-US" sz="1200" dirty="0">
                        <a:highlight>
                          <a:srgbClr val="FFFF00"/>
                        </a:highlight>
                      </a:endParaRP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r>
                        <a:rPr lang="en-US" sz="1200" dirty="0"/>
                        <a:t>A CAD-to-MDC and CAD-to-Static Display configuration exist for Police and Fire Resources</a:t>
                      </a:r>
                    </a:p>
                    <a:p>
                      <a:pPr marL="171450" marR="0" lvl="0" indent="-171450" algn="l" defTabSz="914400" rtl="0" eaLnBrk="1" fontAlgn="auto" latinLnBrk="0" hangingPunct="1">
                        <a:lnSpc>
                          <a:spcPct val="100000"/>
                        </a:lnSpc>
                        <a:spcBef>
                          <a:spcPts val="0"/>
                        </a:spcBef>
                        <a:spcAft>
                          <a:spcPts val="600"/>
                        </a:spcAft>
                        <a:buClrTx/>
                        <a:buSzTx/>
                        <a:buFont typeface="Wingdings" pitchFamily="2" charset="2"/>
                        <a:buChar char="q"/>
                        <a:tabLst/>
                        <a:defRPr/>
                      </a:pPr>
                      <a:endParaRPr lang="en-US" sz="1200"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677390401"/>
                  </a:ext>
                </a:extLst>
              </a:tr>
              <a:tr h="370840">
                <a:tc>
                  <a:txBody>
                    <a:bodyPr/>
                    <a:lstStyle/>
                    <a:p>
                      <a:pPr>
                        <a:spcAft>
                          <a:spcPts val="600"/>
                        </a:spcAft>
                      </a:pPr>
                      <a:r>
                        <a:rPr lang="en-US" sz="1600">
                          <a:solidFill>
                            <a:schemeClr val="bg1"/>
                          </a:solidFill>
                          <a:latin typeface="+mj-lt"/>
                        </a:rPr>
                        <a:t>Current Challenges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spcAft>
                          <a:spcPts val="600"/>
                        </a:spcAft>
                      </a:pPr>
                      <a:r>
                        <a:rPr lang="en-US" sz="1600">
                          <a:solidFill>
                            <a:schemeClr val="bg1"/>
                          </a:solidFill>
                          <a:latin typeface="+mj-lt"/>
                        </a:rPr>
                        <a:t>Primary Intended Outcomes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427048309"/>
                  </a:ext>
                </a:extLst>
              </a:tr>
              <a:tr h="1808148">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Updates in CAD comments are hard to find and translate, difficult to read, and distract the CAD users from their most important duties/tasks.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Current CAD system Supports CAD-to-CAD using data-sharing mechanisms and APIs not a reliable fluid integration.</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The primary connection to the Raleigh/Wake CAD is no longer functioning optimally. A data hub has been established that lacks reliability. With system updates the bridge/hub becomes unstable and sometimes inoperable at times.</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1200"/>
                        <a:t>CAD-to-MDC Latency in Real-Time Updates of AVL Turn-by-Turn navigation creates operational delays for first responders.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In certain scenarios, the CAD system can automatically send dispatch requests to neighboring PSAPs depending on the information captured. </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In other scenarios, the CAD makes recommendations to send dispatch requests to neighboring PSAPs, but the decision is left to the CAD user, and the action is triggered explicitly by the CAD user.</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CAD users can quickly and easily see the information entered into the CAD by other CAD users inside their own PSAP and the partner PSAPs without being overwhelmed or distracted by what is presented to them.</a:t>
                      </a:r>
                    </a:p>
                    <a:p>
                      <a:pPr marL="194310" marR="0" lvl="0" indent="-194310" algn="l" defTabSz="914400" rtl="0" eaLnBrk="1" fontAlgn="auto" latinLnBrk="0" hangingPunct="1">
                        <a:lnSpc>
                          <a:spcPct val="100000"/>
                        </a:lnSpc>
                        <a:spcBef>
                          <a:spcPts val="0"/>
                        </a:spcBef>
                        <a:spcAft>
                          <a:spcPts val="600"/>
                        </a:spcAft>
                        <a:buClrTx/>
                        <a:buSzTx/>
                        <a:buFont typeface="Wingdings" pitchFamily="2" charset="2"/>
                        <a:buChar char="ü"/>
                        <a:tabLst/>
                        <a:defRPr/>
                      </a:pPr>
                      <a:r>
                        <a:rPr lang="en-US" sz="1200" dirty="0"/>
                        <a:t>CAD-to-CAD transfer should be fast, reliable, secure and maintain a consistent compatible format, allowing for additional interfaces to be added as required.</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444414879"/>
                  </a:ext>
                </a:extLst>
              </a:tr>
            </a:tbl>
          </a:graphicData>
        </a:graphic>
      </p:graphicFrame>
    </p:spTree>
    <p:extLst>
      <p:ext uri="{BB962C8B-B14F-4D97-AF65-F5344CB8AC3E}">
        <p14:creationId xmlns:p14="http://schemas.microsoft.com/office/powerpoint/2010/main" val="3860723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87ED6C-DA96-1BF1-B3ED-B42E80966FC5}"/>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CACAAE35-31C5-2CF5-7EE0-3942EFCD4D0D}"/>
              </a:ext>
            </a:extLst>
          </p:cNvPr>
          <p:cNvSpPr>
            <a:spLocks noGrp="1"/>
          </p:cNvSpPr>
          <p:nvPr>
            <p:ph type="title"/>
          </p:nvPr>
        </p:nvSpPr>
        <p:spPr/>
        <p:txBody>
          <a:bodyPr wrap="square" anchor="t">
            <a:normAutofit/>
          </a:bodyPr>
          <a:lstStyle/>
          <a:p>
            <a:r>
              <a:rPr lang="en-US" sz="2400"/>
              <a:t>UC#2 Definitions: </a:t>
            </a:r>
            <a:r>
              <a:rPr lang="en-US" sz="2400">
                <a:solidFill>
                  <a:schemeClr val="accent4"/>
                </a:solidFill>
              </a:rPr>
              <a:t>CAD-to-CAD</a:t>
            </a:r>
          </a:p>
        </p:txBody>
      </p:sp>
      <p:graphicFrame>
        <p:nvGraphicFramePr>
          <p:cNvPr id="4" name="Content Placeholder 3">
            <a:extLst>
              <a:ext uri="{FF2B5EF4-FFF2-40B4-BE49-F238E27FC236}">
                <a16:creationId xmlns:a16="http://schemas.microsoft.com/office/drawing/2014/main" id="{26E6D913-3671-31CB-8C0D-B7CAC1DB9737}"/>
              </a:ext>
            </a:extLst>
          </p:cNvPr>
          <p:cNvGraphicFramePr>
            <a:graphicFrameLocks noGrp="1"/>
          </p:cNvGraphicFramePr>
          <p:nvPr>
            <p:ph sz="quarter" idx="4294967295"/>
            <p:extLst>
              <p:ext uri="{D42A27DB-BD31-4B8C-83A1-F6EECF244321}">
                <p14:modId xmlns:p14="http://schemas.microsoft.com/office/powerpoint/2010/main" val="113415110"/>
              </p:ext>
            </p:extLst>
          </p:nvPr>
        </p:nvGraphicFramePr>
        <p:xfrm>
          <a:off x="493776" y="1181683"/>
          <a:ext cx="11239437" cy="1537068"/>
        </p:xfrm>
        <a:graphic>
          <a:graphicData uri="http://schemas.openxmlformats.org/drawingml/2006/table">
            <a:tbl>
              <a:tblPr firstRow="1" bandRow="1">
                <a:tableStyleId>{5C22544A-7EE6-4342-B048-85BDC9FD1C3A}</a:tableStyleId>
              </a:tblPr>
              <a:tblGrid>
                <a:gridCol w="1341035">
                  <a:extLst>
                    <a:ext uri="{9D8B030D-6E8A-4147-A177-3AD203B41FA5}">
                      <a16:colId xmlns:a16="http://schemas.microsoft.com/office/drawing/2014/main" val="469435717"/>
                    </a:ext>
                  </a:extLst>
                </a:gridCol>
                <a:gridCol w="9898402">
                  <a:extLst>
                    <a:ext uri="{9D8B030D-6E8A-4147-A177-3AD203B41FA5}">
                      <a16:colId xmlns:a16="http://schemas.microsoft.com/office/drawing/2014/main" val="592511853"/>
                    </a:ext>
                  </a:extLst>
                </a:gridCol>
              </a:tblGrid>
              <a:tr h="0">
                <a:tc>
                  <a:txBody>
                    <a:bodyPr/>
                    <a:lstStyle/>
                    <a:p>
                      <a:pPr marL="0" marR="0">
                        <a:lnSpc>
                          <a:spcPct val="115000"/>
                        </a:lnSpc>
                      </a:pPr>
                      <a:r>
                        <a:rPr lang="en-GB" sz="1400" b="1">
                          <a:effectLst/>
                          <a:latin typeface="Arial" panose="020B0604020202020204" pitchFamily="34" charset="0"/>
                          <a:cs typeface="Arial" panose="020B0604020202020204" pitchFamily="34" charset="0"/>
                        </a:rPr>
                        <a:t>Actor</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Call Taker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user responsible for handling Calls for Service, both 9-1-1 calls and non-9-1-1 calls (such as non-emergency lines answered at the PSAP)</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225125498"/>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Dispatcher</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a:effectLst/>
                          <a:latin typeface="Arial" panose="020B0604020202020204" pitchFamily="34" charset="0"/>
                          <a:cs typeface="Arial" panose="020B0604020202020204" pitchFamily="34" charset="0"/>
                        </a:rPr>
                        <a:t>The user responsible for dispatching and coordinating first responder personnel and resources to the scene of any given event</a:t>
                      </a:r>
                      <a:endParaRPr lang="en-US" sz="120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622300990"/>
                  </a:ext>
                </a:extLst>
              </a:tr>
              <a:tr h="363467">
                <a:tc>
                  <a:txBody>
                    <a:bodyPr/>
                    <a:lstStyle/>
                    <a:p>
                      <a:pPr marL="0" marR="0" indent="0">
                        <a:lnSpc>
                          <a:spcPct val="115000"/>
                        </a:lnSpc>
                      </a:pPr>
                      <a:r>
                        <a:rPr lang="en-GB" sz="1200" b="1">
                          <a:effectLst/>
                          <a:latin typeface="Arial" panose="020B0604020202020204" pitchFamily="34" charset="0"/>
                          <a:cs typeface="Arial" panose="020B0604020202020204" pitchFamily="34" charset="0"/>
                        </a:rPr>
                        <a:t>Victim/ Complainant</a:t>
                      </a:r>
                      <a:endParaRPr lang="en-US" sz="1200" b="1">
                        <a:effectLst/>
                        <a:latin typeface="Arial" panose="020B0604020202020204" pitchFamily="34" charset="0"/>
                        <a:ea typeface="Times New Roman" panose="02020603050405020304" pitchFamily="18" charset="0"/>
                        <a:cs typeface="Arial" panose="020B0604020202020204" pitchFamily="34" charset="0"/>
                      </a:endParaRPr>
                    </a:p>
                  </a:txBody>
                  <a:tcPr/>
                </a:tc>
                <a:tc>
                  <a:txBody>
                    <a:bodyPr/>
                    <a:lstStyle/>
                    <a:p>
                      <a:pPr marL="0" marR="0" indent="0">
                        <a:lnSpc>
                          <a:spcPct val="115000"/>
                        </a:lnSpc>
                      </a:pPr>
                      <a:r>
                        <a:rPr lang="en-GB" sz="1200" dirty="0">
                          <a:effectLst/>
                          <a:latin typeface="Arial" panose="020B0604020202020204" pitchFamily="34" charset="0"/>
                          <a:cs typeface="Arial" panose="020B0604020202020204" pitchFamily="34" charset="0"/>
                        </a:rPr>
                        <a:t>The person who has been involved in or viewed an accident and requires emergency medical attention or assistance</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2017741110"/>
                  </a:ext>
                </a:extLst>
              </a:tr>
            </a:tbl>
          </a:graphicData>
        </a:graphic>
      </p:graphicFrame>
      <p:graphicFrame>
        <p:nvGraphicFramePr>
          <p:cNvPr id="5" name="Content Placeholder 3">
            <a:extLst>
              <a:ext uri="{FF2B5EF4-FFF2-40B4-BE49-F238E27FC236}">
                <a16:creationId xmlns:a16="http://schemas.microsoft.com/office/drawing/2014/main" id="{38246D18-91BD-EC1D-1636-4E318F91523E}"/>
              </a:ext>
            </a:extLst>
          </p:cNvPr>
          <p:cNvGraphicFramePr>
            <a:graphicFrameLocks/>
          </p:cNvGraphicFramePr>
          <p:nvPr>
            <p:extLst>
              <p:ext uri="{D42A27DB-BD31-4B8C-83A1-F6EECF244321}">
                <p14:modId xmlns:p14="http://schemas.microsoft.com/office/powerpoint/2010/main" val="1063397924"/>
              </p:ext>
            </p:extLst>
          </p:nvPr>
        </p:nvGraphicFramePr>
        <p:xfrm>
          <a:off x="460374" y="3661647"/>
          <a:ext cx="11272839" cy="2052333"/>
        </p:xfrm>
        <a:graphic>
          <a:graphicData uri="http://schemas.openxmlformats.org/drawingml/2006/table">
            <a:tbl>
              <a:tblPr firstRow="1" bandRow="1">
                <a:tableStyleId>{5C22544A-7EE6-4342-B048-85BDC9FD1C3A}</a:tableStyleId>
              </a:tblPr>
              <a:tblGrid>
                <a:gridCol w="1510930">
                  <a:extLst>
                    <a:ext uri="{9D8B030D-6E8A-4147-A177-3AD203B41FA5}">
                      <a16:colId xmlns:a16="http://schemas.microsoft.com/office/drawing/2014/main" val="469435717"/>
                    </a:ext>
                  </a:extLst>
                </a:gridCol>
                <a:gridCol w="9761909">
                  <a:extLst>
                    <a:ext uri="{9D8B030D-6E8A-4147-A177-3AD203B41FA5}">
                      <a16:colId xmlns:a16="http://schemas.microsoft.com/office/drawing/2014/main" val="592511853"/>
                    </a:ext>
                  </a:extLst>
                </a:gridCol>
              </a:tblGrid>
              <a:tr h="150332">
                <a:tc>
                  <a:txBody>
                    <a:bodyPr/>
                    <a:lstStyle/>
                    <a:p>
                      <a:pPr marL="0" marR="0">
                        <a:lnSpc>
                          <a:spcPct val="115000"/>
                        </a:lnSpc>
                      </a:pPr>
                      <a:r>
                        <a:rPr lang="en-GB" sz="1400" b="1">
                          <a:effectLst/>
                          <a:latin typeface="Arial" panose="020B0604020202020204" pitchFamily="34" charset="0"/>
                          <a:ea typeface="Times New Roman" panose="02020603050405020304" pitchFamily="18" charset="0"/>
                          <a:cs typeface="Arial" panose="020B0604020202020204" pitchFamily="34" charset="0"/>
                        </a:rPr>
                        <a:t>Relevant Terms</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tc>
                  <a:txBody>
                    <a:bodyPr/>
                    <a:lstStyle/>
                    <a:p>
                      <a:pPr marL="0" marR="0" algn="ctr">
                        <a:lnSpc>
                          <a:spcPct val="115000"/>
                        </a:lnSpc>
                      </a:pPr>
                      <a:r>
                        <a:rPr lang="en-GB" sz="1400" b="1">
                          <a:effectLst/>
                          <a:latin typeface="Arial" panose="020B0604020202020204" pitchFamily="34" charset="0"/>
                          <a:cs typeface="Arial" panose="020B0604020202020204" pitchFamily="34" charset="0"/>
                        </a:rPr>
                        <a:t>Definition</a:t>
                      </a:r>
                      <a:endParaRPr lang="en-US" sz="1400" b="1">
                        <a:effectLst/>
                        <a:latin typeface="Arial" panose="020B0604020202020204" pitchFamily="34" charset="0"/>
                        <a:ea typeface="Times New Roman" panose="02020603050405020304" pitchFamily="18" charset="0"/>
                        <a:cs typeface="Arial" panose="020B0604020202020204" pitchFamily="34" charset="0"/>
                      </a:endParaRPr>
                    </a:p>
                  </a:txBody>
                  <a:tcPr anchor="ctr"/>
                </a:tc>
                <a:extLst>
                  <a:ext uri="{0D108BD9-81ED-4DB2-BD59-A6C34878D82A}">
                    <a16:rowId xmlns:a16="http://schemas.microsoft.com/office/drawing/2014/main" val="2392132745"/>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CAD</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Computer Aided Dispatch</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25125498"/>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CFS</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a:effectLst/>
                          <a:latin typeface="Arial" panose="020B0604020202020204" pitchFamily="34" charset="0"/>
                          <a:ea typeface="Times New Roman" panose="02020603050405020304" pitchFamily="18" charset="0"/>
                          <a:cs typeface="Times New Roman" panose="02020603050405020304" pitchFamily="18" charset="0"/>
                        </a:rPr>
                        <a:t>Call for Service</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22300990"/>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GIS</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Geographic Information System</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17741110"/>
                  </a:ext>
                </a:extLst>
              </a:tr>
              <a:tr h="347284">
                <a:tc>
                  <a:txBody>
                    <a:bodyPr/>
                    <a:lstStyle/>
                    <a:p>
                      <a:pPr marL="0" marR="0">
                        <a:lnSpc>
                          <a:spcPct val="115000"/>
                        </a:lnSpc>
                        <a:tabLst>
                          <a:tab pos="681990" algn="ctr"/>
                        </a:tabLst>
                      </a:pPr>
                      <a:r>
                        <a:rPr lang="en-GB" sz="1200" b="1">
                          <a:effectLst/>
                          <a:latin typeface="Arial" panose="020B0604020202020204" pitchFamily="34" charset="0"/>
                          <a:ea typeface="Times New Roman" panose="02020603050405020304" pitchFamily="18" charset="0"/>
                          <a:cs typeface="Times New Roman" panose="02020603050405020304" pitchFamily="18" charset="0"/>
                        </a:rPr>
                        <a:t>PSAP</a:t>
                      </a:r>
                      <a:endParaRPr lang="en-US"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tc>
                  <a:txBody>
                    <a:bodyPr/>
                    <a:lstStyle/>
                    <a:p>
                      <a:pPr marL="0" marR="0">
                        <a:lnSpc>
                          <a:spcPct val="115000"/>
                        </a:lnSpc>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Public Safety Answering Point (PSAP). Commonly referred to as the ‘‘Comms </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‘9-1-1 </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or ‘Dispatch </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Center</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95794872"/>
                  </a:ext>
                </a:extLst>
              </a:tr>
              <a:tr h="347284">
                <a:tc>
                  <a:txBody>
                    <a:bodyPr/>
                    <a:lstStyle/>
                    <a:p>
                      <a:pPr marL="0" marR="0">
                        <a:lnSpc>
                          <a:spcPct val="115000"/>
                        </a:lnSpc>
                        <a:tabLst>
                          <a:tab pos="681990" algn="ctr"/>
                        </a:tabLst>
                      </a:pPr>
                      <a:r>
                        <a:rPr lang="en-US" sz="1200" b="1" dirty="0">
                          <a:effectLst/>
                          <a:latin typeface="Arial" panose="020B0604020202020204" pitchFamily="34" charset="0"/>
                          <a:ea typeface="Times New Roman" panose="02020603050405020304" pitchFamily="18" charset="0"/>
                          <a:cs typeface="Arial" panose="020B0604020202020204" pitchFamily="34" charset="0"/>
                        </a:rPr>
                        <a:t>CAD-to-CAD</a:t>
                      </a:r>
                    </a:p>
                  </a:txBody>
                  <a:tcPr anchor="ctr"/>
                </a:tc>
                <a:tc>
                  <a:txBody>
                    <a:bodyPr/>
                    <a:lstStyle/>
                    <a:p>
                      <a:pPr marL="0" marR="0">
                        <a:lnSpc>
                          <a:spcPct val="115000"/>
                        </a:lnSpc>
                      </a:pPr>
                      <a:r>
                        <a:rPr lang="en-US" sz="1200" dirty="0">
                          <a:effectLst/>
                          <a:latin typeface="Arial" panose="020B0604020202020204" pitchFamily="34" charset="0"/>
                          <a:ea typeface="Times New Roman" panose="02020603050405020304" pitchFamily="18" charset="0"/>
                          <a:cs typeface="Arial" panose="020B0604020202020204" pitchFamily="34" charset="0"/>
                        </a:rPr>
                        <a:t>The integration and communication between different CAD systems used by various public safety agencies</a:t>
                      </a:r>
                    </a:p>
                  </a:txBody>
                  <a:tcPr anchor="ctr"/>
                </a:tc>
                <a:extLst>
                  <a:ext uri="{0D108BD9-81ED-4DB2-BD59-A6C34878D82A}">
                    <a16:rowId xmlns:a16="http://schemas.microsoft.com/office/drawing/2014/main" val="3856018765"/>
                  </a:ext>
                </a:extLst>
              </a:tr>
            </a:tbl>
          </a:graphicData>
        </a:graphic>
      </p:graphicFrame>
    </p:spTree>
    <p:extLst>
      <p:ext uri="{BB962C8B-B14F-4D97-AF65-F5344CB8AC3E}">
        <p14:creationId xmlns:p14="http://schemas.microsoft.com/office/powerpoint/2010/main" val="3425225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10E51-1B39-710B-3CC7-E9F28B6F8D34}"/>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46D2546D-41AC-6F55-E91E-029726C0BE26}"/>
              </a:ext>
            </a:extLst>
          </p:cNvPr>
          <p:cNvSpPr>
            <a:spLocks noGrp="1"/>
          </p:cNvSpPr>
          <p:nvPr>
            <p:ph type="title"/>
          </p:nvPr>
        </p:nvSpPr>
        <p:spPr/>
        <p:txBody>
          <a:bodyPr wrap="square" anchor="t">
            <a:normAutofit/>
          </a:bodyPr>
          <a:lstStyle/>
          <a:p>
            <a:r>
              <a:rPr lang="en-US" sz="2400"/>
              <a:t>UC#2 Workflow: </a:t>
            </a:r>
            <a:r>
              <a:rPr lang="en-US" sz="2400">
                <a:solidFill>
                  <a:schemeClr val="accent4"/>
                </a:solidFill>
              </a:rPr>
              <a:t>CAD-to-CAD</a:t>
            </a:r>
          </a:p>
        </p:txBody>
      </p:sp>
      <p:graphicFrame>
        <p:nvGraphicFramePr>
          <p:cNvPr id="2" name="Table 1">
            <a:extLst>
              <a:ext uri="{FF2B5EF4-FFF2-40B4-BE49-F238E27FC236}">
                <a16:creationId xmlns:a16="http://schemas.microsoft.com/office/drawing/2014/main" id="{5C524E40-8E24-B890-6B6A-CE3BBD07C287}"/>
              </a:ext>
            </a:extLst>
          </p:cNvPr>
          <p:cNvGraphicFramePr>
            <a:graphicFrameLocks noGrp="1"/>
          </p:cNvGraphicFramePr>
          <p:nvPr>
            <p:extLst>
              <p:ext uri="{D42A27DB-BD31-4B8C-83A1-F6EECF244321}">
                <p14:modId xmlns:p14="http://schemas.microsoft.com/office/powerpoint/2010/main" val="612438154"/>
              </p:ext>
            </p:extLst>
          </p:nvPr>
        </p:nvGraphicFramePr>
        <p:xfrm>
          <a:off x="457200" y="911678"/>
          <a:ext cx="10753106" cy="5180364"/>
        </p:xfrm>
        <a:graphic>
          <a:graphicData uri="http://schemas.openxmlformats.org/drawingml/2006/table">
            <a:tbl>
              <a:tblPr firstRow="1" bandRow="1">
                <a:tableStyleId>{5940675A-B579-460E-94D1-54222C63F5DA}</a:tableStyleId>
              </a:tblPr>
              <a:tblGrid>
                <a:gridCol w="872836">
                  <a:extLst>
                    <a:ext uri="{9D8B030D-6E8A-4147-A177-3AD203B41FA5}">
                      <a16:colId xmlns:a16="http://schemas.microsoft.com/office/drawing/2014/main" val="225041365"/>
                    </a:ext>
                  </a:extLst>
                </a:gridCol>
                <a:gridCol w="9880270">
                  <a:extLst>
                    <a:ext uri="{9D8B030D-6E8A-4147-A177-3AD203B41FA5}">
                      <a16:colId xmlns:a16="http://schemas.microsoft.com/office/drawing/2014/main" val="3654609005"/>
                    </a:ext>
                  </a:extLst>
                </a:gridCol>
              </a:tblGrid>
              <a:tr h="1726788">
                <a:tc>
                  <a:txBody>
                    <a:bodyPr/>
                    <a:lstStyle/>
                    <a:p>
                      <a:pPr algn="l"/>
                      <a:r>
                        <a:rPr lang="en-US" sz="1000" b="1"/>
                        <a:t>PSAP 1</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40973869"/>
                  </a:ext>
                </a:extLst>
              </a:tr>
              <a:tr h="17267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a:t>CAD</a:t>
                      </a:r>
                    </a:p>
                    <a:p>
                      <a:pPr algn="l"/>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87236139"/>
                  </a:ext>
                </a:extLst>
              </a:tr>
              <a:tr h="1726788">
                <a:tc>
                  <a:txBody>
                    <a:bodyPr/>
                    <a:lstStyle/>
                    <a:p>
                      <a:pPr algn="l"/>
                      <a:r>
                        <a:rPr lang="en-US" sz="1000" b="1"/>
                        <a:t>PSAP 2</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6748141"/>
                  </a:ext>
                </a:extLst>
              </a:tr>
            </a:tbl>
          </a:graphicData>
        </a:graphic>
      </p:graphicFrame>
      <p:sp>
        <p:nvSpPr>
          <p:cNvPr id="3" name="Rectangle 2">
            <a:extLst>
              <a:ext uri="{FF2B5EF4-FFF2-40B4-BE49-F238E27FC236}">
                <a16:creationId xmlns:a16="http://schemas.microsoft.com/office/drawing/2014/main" id="{EA1FC09B-23B7-1365-B0BD-437D412B1849}"/>
              </a:ext>
            </a:extLst>
          </p:cNvPr>
          <p:cNvSpPr/>
          <p:nvPr/>
        </p:nvSpPr>
        <p:spPr>
          <a:xfrm>
            <a:off x="1737367"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1. </a:t>
            </a:r>
          </a:p>
          <a:p>
            <a:pPr algn="ctr">
              <a:spcAft>
                <a:spcPts val="300"/>
              </a:spcAft>
            </a:pPr>
            <a:r>
              <a:rPr lang="en-US" sz="1050">
                <a:solidFill>
                  <a:schemeClr val="tx1"/>
                </a:solidFill>
                <a:latin typeface="Arial"/>
                <a:cs typeface="Arial"/>
              </a:rPr>
              <a:t> Call Taker 1 receives 9-1-1 CFS and creates CAD incident.</a:t>
            </a:r>
            <a:endParaRPr lang="en-US" sz="1050">
              <a:solidFill>
                <a:schemeClr val="tx1"/>
              </a:solidFill>
              <a:latin typeface="Arial" panose="020B0604020202020204" pitchFamily="34" charset="0"/>
              <a:cs typeface="Arial" panose="020B0604020202020204" pitchFamily="34" charset="0"/>
            </a:endParaRPr>
          </a:p>
        </p:txBody>
      </p:sp>
      <p:cxnSp>
        <p:nvCxnSpPr>
          <p:cNvPr id="4" name="Straight Arrow Connector 3">
            <a:extLst>
              <a:ext uri="{FF2B5EF4-FFF2-40B4-BE49-F238E27FC236}">
                <a16:creationId xmlns:a16="http://schemas.microsoft.com/office/drawing/2014/main" id="{E699F0CA-2DBF-ED4A-1B31-B64FB1CD9A17}"/>
              </a:ext>
            </a:extLst>
          </p:cNvPr>
          <p:cNvCxnSpPr>
            <a:cxnSpLocks/>
            <a:endCxn id="9" idx="1"/>
          </p:cNvCxnSpPr>
          <p:nvPr/>
        </p:nvCxnSpPr>
        <p:spPr>
          <a:xfrm>
            <a:off x="3033367" y="1763688"/>
            <a:ext cx="658076" cy="0"/>
          </a:xfrm>
          <a:prstGeom prst="straightConnector1">
            <a:avLst/>
          </a:prstGeom>
          <a:noFill/>
          <a:ln w="19050" cap="flat" cmpd="sng">
            <a:solidFill>
              <a:schemeClr val="tx2"/>
            </a:solidFill>
            <a:prstDash val="solid"/>
            <a:round/>
            <a:headEnd type="none" w="lg" len="med"/>
            <a:tailEnd type="triangle"/>
          </a:ln>
        </p:spPr>
      </p:cxnSp>
      <p:sp>
        <p:nvSpPr>
          <p:cNvPr id="5" name="Oval 4">
            <a:extLst>
              <a:ext uri="{FF2B5EF4-FFF2-40B4-BE49-F238E27FC236}">
                <a16:creationId xmlns:a16="http://schemas.microsoft.com/office/drawing/2014/main" id="{92A025C3-D312-4922-E43C-A72F78ADD8F9}"/>
              </a:ext>
            </a:extLst>
          </p:cNvPr>
          <p:cNvSpPr/>
          <p:nvPr/>
        </p:nvSpPr>
        <p:spPr>
          <a:xfrm>
            <a:off x="661374" y="1566398"/>
            <a:ext cx="438926" cy="394581"/>
          </a:xfrm>
          <a:prstGeom prst="ellipse">
            <a:avLst/>
          </a:prstGeom>
          <a:solidFill>
            <a:srgbClr val="92D050"/>
          </a:solidFill>
          <a:ln>
            <a:solidFill>
              <a:srgbClr val="00A76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300"/>
              </a:spcAft>
            </a:pPr>
            <a:r>
              <a:rPr lang="en-US" sz="1100">
                <a:solidFill>
                  <a:schemeClr val="tx1"/>
                </a:solidFill>
              </a:rPr>
              <a:t>Start</a:t>
            </a:r>
          </a:p>
        </p:txBody>
      </p:sp>
      <p:cxnSp>
        <p:nvCxnSpPr>
          <p:cNvPr id="7" name="Straight Arrow Connector 6">
            <a:extLst>
              <a:ext uri="{FF2B5EF4-FFF2-40B4-BE49-F238E27FC236}">
                <a16:creationId xmlns:a16="http://schemas.microsoft.com/office/drawing/2014/main" id="{C86786AA-AA0C-EF50-4C0E-213D1640BE8E}"/>
              </a:ext>
            </a:extLst>
          </p:cNvPr>
          <p:cNvCxnSpPr>
            <a:cxnSpLocks/>
            <a:stCxn id="5" idx="6"/>
            <a:endCxn id="3" idx="1"/>
          </p:cNvCxnSpPr>
          <p:nvPr/>
        </p:nvCxnSpPr>
        <p:spPr>
          <a:xfrm flipV="1">
            <a:off x="1100300" y="1763688"/>
            <a:ext cx="637067" cy="1"/>
          </a:xfrm>
          <a:prstGeom prst="straightConnector1">
            <a:avLst/>
          </a:prstGeom>
          <a:noFill/>
          <a:ln w="19050" cap="flat" cmpd="sng">
            <a:solidFill>
              <a:schemeClr val="tx2"/>
            </a:solidFill>
            <a:prstDash val="solid"/>
            <a:round/>
            <a:headEnd type="none" w="lg" len="med"/>
            <a:tailEnd type="triangle"/>
          </a:ln>
        </p:spPr>
      </p:cxnSp>
      <p:sp>
        <p:nvSpPr>
          <p:cNvPr id="8" name="Oval 7">
            <a:extLst>
              <a:ext uri="{FF2B5EF4-FFF2-40B4-BE49-F238E27FC236}">
                <a16:creationId xmlns:a16="http://schemas.microsoft.com/office/drawing/2014/main" id="{99652281-0F00-A3F6-E735-AA997873EDC5}"/>
              </a:ext>
            </a:extLst>
          </p:cNvPr>
          <p:cNvSpPr/>
          <p:nvPr/>
        </p:nvSpPr>
        <p:spPr>
          <a:xfrm>
            <a:off x="11416942" y="1547688"/>
            <a:ext cx="432000" cy="432000"/>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spcAft>
                <a:spcPts val="300"/>
              </a:spcAft>
            </a:pPr>
            <a:r>
              <a:rPr lang="en-US" sz="1100">
                <a:solidFill>
                  <a:schemeClr val="tx1"/>
                </a:solidFill>
              </a:rPr>
              <a:t>End</a:t>
            </a:r>
          </a:p>
        </p:txBody>
      </p:sp>
      <p:sp>
        <p:nvSpPr>
          <p:cNvPr id="9" name="Rectangle 8">
            <a:extLst>
              <a:ext uri="{FF2B5EF4-FFF2-40B4-BE49-F238E27FC236}">
                <a16:creationId xmlns:a16="http://schemas.microsoft.com/office/drawing/2014/main" id="{24BF8FC4-3C30-1E6E-3CEC-9EB8A7F06A07}"/>
              </a:ext>
            </a:extLst>
          </p:cNvPr>
          <p:cNvSpPr/>
          <p:nvPr/>
        </p:nvSpPr>
        <p:spPr>
          <a:xfrm>
            <a:off x="3691443"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2. </a:t>
            </a:r>
          </a:p>
          <a:p>
            <a:pPr algn="ctr">
              <a:spcAft>
                <a:spcPts val="300"/>
              </a:spcAft>
            </a:pPr>
            <a:r>
              <a:rPr lang="en-US" sz="1050">
                <a:solidFill>
                  <a:schemeClr val="tx1"/>
                </a:solidFill>
                <a:latin typeface="Arial"/>
                <a:cs typeface="Arial"/>
              </a:rPr>
              <a:t> CT1 captures name, location and event type</a:t>
            </a:r>
            <a:endParaRPr lang="en-US" sz="1050">
              <a:solidFill>
                <a:schemeClr val="tx1"/>
              </a:solidFill>
              <a:latin typeface="Arial" panose="020B0604020202020204" pitchFamily="34" charset="0"/>
              <a:cs typeface="Arial" panose="020B0604020202020204" pitchFamily="34" charset="0"/>
            </a:endParaRPr>
          </a:p>
        </p:txBody>
      </p:sp>
      <p:sp>
        <p:nvSpPr>
          <p:cNvPr id="10" name="Magnetic Disk 9">
            <a:extLst>
              <a:ext uri="{FF2B5EF4-FFF2-40B4-BE49-F238E27FC236}">
                <a16:creationId xmlns:a16="http://schemas.microsoft.com/office/drawing/2014/main" id="{126F37D4-C1E5-6659-14DF-889CB18BED47}"/>
              </a:ext>
            </a:extLst>
          </p:cNvPr>
          <p:cNvSpPr/>
          <p:nvPr/>
        </p:nvSpPr>
        <p:spPr>
          <a:xfrm>
            <a:off x="3476955" y="2819605"/>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3. </a:t>
            </a:r>
          </a:p>
          <a:p>
            <a:pPr algn="ctr">
              <a:spcAft>
                <a:spcPts val="300"/>
              </a:spcAft>
            </a:pPr>
            <a:r>
              <a:rPr lang="en-US" sz="1050">
                <a:solidFill>
                  <a:schemeClr val="tx1"/>
                </a:solidFill>
                <a:latin typeface="Arial"/>
                <a:cs typeface="Arial"/>
              </a:rPr>
              <a:t>  CAD algorithm(s) provide guidance based on data entered.</a:t>
            </a:r>
            <a:endParaRPr lang="en-US" sz="1050">
              <a:solidFill>
                <a:schemeClr val="tx1"/>
              </a:solidFill>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DCB4019B-A58A-B13F-4D8C-2A018D68BF72}"/>
              </a:ext>
            </a:extLst>
          </p:cNvPr>
          <p:cNvSpPr/>
          <p:nvPr/>
        </p:nvSpPr>
        <p:spPr>
          <a:xfrm>
            <a:off x="5651643"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4.</a:t>
            </a:r>
          </a:p>
          <a:p>
            <a:pPr algn="ctr">
              <a:spcAft>
                <a:spcPts val="300"/>
              </a:spcAft>
            </a:pPr>
            <a:r>
              <a:rPr lang="en-US" sz="1050">
                <a:solidFill>
                  <a:schemeClr val="tx1"/>
                </a:solidFill>
                <a:latin typeface="Arial"/>
                <a:cs typeface="Arial"/>
              </a:rPr>
              <a:t>  CT1 determines appropriate response and assigns appropriate resources.</a:t>
            </a:r>
            <a:endParaRPr lang="en-US" sz="1050">
              <a:solidFill>
                <a:schemeClr val="tx1"/>
              </a:solidFill>
              <a:latin typeface="Arial" panose="020B0604020202020204" pitchFamily="34" charset="0"/>
              <a:cs typeface="Arial" panose="020B0604020202020204" pitchFamily="34" charset="0"/>
            </a:endParaRPr>
          </a:p>
        </p:txBody>
      </p:sp>
      <p:cxnSp>
        <p:nvCxnSpPr>
          <p:cNvPr id="12" name="Straight Arrow Connector 11">
            <a:extLst>
              <a:ext uri="{FF2B5EF4-FFF2-40B4-BE49-F238E27FC236}">
                <a16:creationId xmlns:a16="http://schemas.microsoft.com/office/drawing/2014/main" id="{26D81CEB-464A-E697-6145-54C094E216C6}"/>
              </a:ext>
            </a:extLst>
          </p:cNvPr>
          <p:cNvCxnSpPr>
            <a:cxnSpLocks/>
            <a:stCxn id="9" idx="2"/>
            <a:endCxn id="10" idx="1"/>
          </p:cNvCxnSpPr>
          <p:nvPr/>
        </p:nvCxnSpPr>
        <p:spPr>
          <a:xfrm>
            <a:off x="4339443" y="2504208"/>
            <a:ext cx="0" cy="315397"/>
          </a:xfrm>
          <a:prstGeom prst="straightConnector1">
            <a:avLst/>
          </a:prstGeom>
          <a:noFill/>
          <a:ln w="19050" cap="flat" cmpd="sng">
            <a:solidFill>
              <a:schemeClr val="tx2"/>
            </a:solidFill>
            <a:prstDash val="solid"/>
            <a:round/>
            <a:headEnd type="triangle" w="med" len="med"/>
            <a:tailEnd type="triangle" w="med" len="med"/>
          </a:ln>
        </p:spPr>
      </p:cxnSp>
      <p:cxnSp>
        <p:nvCxnSpPr>
          <p:cNvPr id="13" name="Straight Arrow Connector 12">
            <a:extLst>
              <a:ext uri="{FF2B5EF4-FFF2-40B4-BE49-F238E27FC236}">
                <a16:creationId xmlns:a16="http://schemas.microsoft.com/office/drawing/2014/main" id="{8CA09792-1C69-3F08-3681-40CE593CC5DE}"/>
              </a:ext>
            </a:extLst>
          </p:cNvPr>
          <p:cNvCxnSpPr>
            <a:cxnSpLocks/>
            <a:stCxn id="9" idx="3"/>
          </p:cNvCxnSpPr>
          <p:nvPr/>
        </p:nvCxnSpPr>
        <p:spPr>
          <a:xfrm>
            <a:off x="4987443" y="1763688"/>
            <a:ext cx="664200" cy="0"/>
          </a:xfrm>
          <a:prstGeom prst="straightConnector1">
            <a:avLst/>
          </a:prstGeom>
          <a:noFill/>
          <a:ln w="19050" cap="flat" cmpd="sng">
            <a:solidFill>
              <a:schemeClr val="tx2"/>
            </a:solidFill>
            <a:prstDash val="solid"/>
            <a:round/>
            <a:headEnd type="none" w="lg" len="med"/>
            <a:tailEnd type="triangle"/>
          </a:ln>
        </p:spPr>
      </p:cxnSp>
      <p:sp>
        <p:nvSpPr>
          <p:cNvPr id="16" name="Rectangle 15">
            <a:extLst>
              <a:ext uri="{FF2B5EF4-FFF2-40B4-BE49-F238E27FC236}">
                <a16:creationId xmlns:a16="http://schemas.microsoft.com/office/drawing/2014/main" id="{30EFABC2-2DCB-EAFA-F18B-463C7632F69A}"/>
              </a:ext>
            </a:extLst>
          </p:cNvPr>
          <p:cNvSpPr/>
          <p:nvPr/>
        </p:nvSpPr>
        <p:spPr>
          <a:xfrm>
            <a:off x="7608781" y="1023168"/>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9.</a:t>
            </a:r>
          </a:p>
          <a:p>
            <a:pPr algn="ctr">
              <a:spcAft>
                <a:spcPts val="300"/>
              </a:spcAft>
            </a:pPr>
            <a:r>
              <a:rPr lang="en-US" sz="1050">
                <a:solidFill>
                  <a:schemeClr val="tx1"/>
                </a:solidFill>
                <a:latin typeface="Arial"/>
                <a:cs typeface="Arial"/>
              </a:rPr>
              <a:t> CT1 reviews information flagged from PSAP 2 and takes appropriate action.</a:t>
            </a:r>
            <a:endParaRPr lang="en-US" sz="1050">
              <a:solidFill>
                <a:schemeClr val="tx1"/>
              </a:solidFill>
              <a:latin typeface="Arial" panose="020B0604020202020204" pitchFamily="34" charset="0"/>
              <a:cs typeface="Arial" panose="020B0604020202020204" pitchFamily="34" charset="0"/>
            </a:endParaRPr>
          </a:p>
        </p:txBody>
      </p:sp>
      <p:cxnSp>
        <p:nvCxnSpPr>
          <p:cNvPr id="17" name="Straight Arrow Connector 16">
            <a:extLst>
              <a:ext uri="{FF2B5EF4-FFF2-40B4-BE49-F238E27FC236}">
                <a16:creationId xmlns:a16="http://schemas.microsoft.com/office/drawing/2014/main" id="{D4915A81-9BC7-409F-4551-F58006637342}"/>
              </a:ext>
            </a:extLst>
          </p:cNvPr>
          <p:cNvCxnSpPr>
            <a:cxnSpLocks/>
            <a:stCxn id="11" idx="3"/>
            <a:endCxn id="16" idx="1"/>
          </p:cNvCxnSpPr>
          <p:nvPr/>
        </p:nvCxnSpPr>
        <p:spPr>
          <a:xfrm>
            <a:off x="6947643" y="1763688"/>
            <a:ext cx="661138" cy="0"/>
          </a:xfrm>
          <a:prstGeom prst="straightConnector1">
            <a:avLst/>
          </a:prstGeom>
          <a:noFill/>
          <a:ln w="19050" cap="flat" cmpd="sng">
            <a:solidFill>
              <a:schemeClr val="tx2"/>
            </a:solidFill>
            <a:prstDash val="solid"/>
            <a:round/>
            <a:headEnd type="none" w="lg" len="med"/>
            <a:tailEnd type="triangle"/>
          </a:ln>
        </p:spPr>
      </p:cxnSp>
      <p:cxnSp>
        <p:nvCxnSpPr>
          <p:cNvPr id="19" name="Straight Arrow Connector 18">
            <a:extLst>
              <a:ext uri="{FF2B5EF4-FFF2-40B4-BE49-F238E27FC236}">
                <a16:creationId xmlns:a16="http://schemas.microsoft.com/office/drawing/2014/main" id="{B5489402-5462-EE36-5ADD-C0C5FD229AD0}"/>
              </a:ext>
            </a:extLst>
          </p:cNvPr>
          <p:cNvCxnSpPr>
            <a:cxnSpLocks/>
            <a:stCxn id="16" idx="3"/>
            <a:endCxn id="8" idx="2"/>
          </p:cNvCxnSpPr>
          <p:nvPr/>
        </p:nvCxnSpPr>
        <p:spPr>
          <a:xfrm>
            <a:off x="8904781" y="1763688"/>
            <a:ext cx="2512161" cy="0"/>
          </a:xfrm>
          <a:prstGeom prst="straightConnector1">
            <a:avLst/>
          </a:prstGeom>
          <a:noFill/>
          <a:ln w="19050" cap="flat" cmpd="sng">
            <a:solidFill>
              <a:schemeClr val="tx2"/>
            </a:solidFill>
            <a:prstDash val="solid"/>
            <a:round/>
            <a:headEnd type="none" w="lg" len="med"/>
            <a:tailEnd type="triangle"/>
          </a:ln>
        </p:spPr>
      </p:cxnSp>
      <p:cxnSp>
        <p:nvCxnSpPr>
          <p:cNvPr id="24" name="Straight Arrow Connector 23">
            <a:extLst>
              <a:ext uri="{FF2B5EF4-FFF2-40B4-BE49-F238E27FC236}">
                <a16:creationId xmlns:a16="http://schemas.microsoft.com/office/drawing/2014/main" id="{D3D40BD6-7005-2874-D8A3-1F76EACC73A9}"/>
              </a:ext>
            </a:extLst>
          </p:cNvPr>
          <p:cNvCxnSpPr>
            <a:cxnSpLocks/>
            <a:stCxn id="11" idx="2"/>
            <a:endCxn id="36" idx="1"/>
          </p:cNvCxnSpPr>
          <p:nvPr/>
        </p:nvCxnSpPr>
        <p:spPr>
          <a:xfrm>
            <a:off x="6299643" y="2504208"/>
            <a:ext cx="0" cy="314264"/>
          </a:xfrm>
          <a:prstGeom prst="straightConnector1">
            <a:avLst/>
          </a:prstGeom>
          <a:noFill/>
          <a:ln w="19050" cap="flat" cmpd="sng">
            <a:solidFill>
              <a:schemeClr val="tx2"/>
            </a:solidFill>
            <a:prstDash val="solid"/>
            <a:round/>
            <a:headEnd type="none" w="lg" len="med"/>
            <a:tailEnd type="triangle"/>
          </a:ln>
        </p:spPr>
      </p:cxnSp>
      <p:sp>
        <p:nvSpPr>
          <p:cNvPr id="29" name="Rectangle 28">
            <a:extLst>
              <a:ext uri="{FF2B5EF4-FFF2-40B4-BE49-F238E27FC236}">
                <a16:creationId xmlns:a16="http://schemas.microsoft.com/office/drawing/2014/main" id="{A86AA2ED-75F8-1886-05FF-A3957217D521}"/>
              </a:ext>
            </a:extLst>
          </p:cNvPr>
          <p:cNvSpPr/>
          <p:nvPr/>
        </p:nvSpPr>
        <p:spPr>
          <a:xfrm>
            <a:off x="5651643" y="4487547"/>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6.</a:t>
            </a:r>
          </a:p>
          <a:p>
            <a:pPr algn="ctr">
              <a:spcAft>
                <a:spcPts val="300"/>
              </a:spcAft>
            </a:pPr>
            <a:r>
              <a:rPr lang="en-US" sz="1050">
                <a:solidFill>
                  <a:schemeClr val="tx1"/>
                </a:solidFill>
                <a:latin typeface="Arial"/>
                <a:cs typeface="Arial"/>
              </a:rPr>
              <a:t>CT2 reviews dispatch request and assigns appropriate resources.</a:t>
            </a:r>
            <a:endParaRPr lang="en-US" sz="1050">
              <a:solidFill>
                <a:schemeClr val="tx1"/>
              </a:solidFill>
              <a:latin typeface="Arial" panose="020B0604020202020204" pitchFamily="34" charset="0"/>
              <a:cs typeface="Arial" panose="020B0604020202020204" pitchFamily="34" charset="0"/>
            </a:endParaRPr>
          </a:p>
        </p:txBody>
      </p:sp>
      <p:cxnSp>
        <p:nvCxnSpPr>
          <p:cNvPr id="30" name="Straight Arrow Connector 29">
            <a:extLst>
              <a:ext uri="{FF2B5EF4-FFF2-40B4-BE49-F238E27FC236}">
                <a16:creationId xmlns:a16="http://schemas.microsoft.com/office/drawing/2014/main" id="{32ADB897-EF18-DE1E-7994-E2F2CBF5825A}"/>
              </a:ext>
            </a:extLst>
          </p:cNvPr>
          <p:cNvCxnSpPr>
            <a:cxnSpLocks/>
            <a:stCxn id="36" idx="3"/>
            <a:endCxn id="29" idx="0"/>
          </p:cNvCxnSpPr>
          <p:nvPr/>
        </p:nvCxnSpPr>
        <p:spPr>
          <a:xfrm>
            <a:off x="6299643" y="4214604"/>
            <a:ext cx="0" cy="272943"/>
          </a:xfrm>
          <a:prstGeom prst="straightConnector1">
            <a:avLst/>
          </a:prstGeom>
          <a:noFill/>
          <a:ln w="19050" cap="flat" cmpd="sng">
            <a:solidFill>
              <a:schemeClr val="tx2"/>
            </a:solidFill>
            <a:prstDash val="solid"/>
            <a:round/>
            <a:headEnd type="none" w="lg" len="med"/>
            <a:tailEnd type="triangle"/>
          </a:ln>
        </p:spPr>
      </p:cxnSp>
      <p:sp>
        <p:nvSpPr>
          <p:cNvPr id="31" name="Rectangle 30">
            <a:extLst>
              <a:ext uri="{FF2B5EF4-FFF2-40B4-BE49-F238E27FC236}">
                <a16:creationId xmlns:a16="http://schemas.microsoft.com/office/drawing/2014/main" id="{B9F90372-ED92-4E12-1194-E9504F35DC2E}"/>
              </a:ext>
            </a:extLst>
          </p:cNvPr>
          <p:cNvSpPr/>
          <p:nvPr/>
        </p:nvSpPr>
        <p:spPr>
          <a:xfrm>
            <a:off x="7608781" y="4487547"/>
            <a:ext cx="1296000" cy="1481040"/>
          </a:xfrm>
          <a:prstGeom prst="rect">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7.</a:t>
            </a:r>
          </a:p>
          <a:p>
            <a:pPr algn="ctr">
              <a:spcAft>
                <a:spcPts val="300"/>
              </a:spcAft>
            </a:pPr>
            <a:r>
              <a:rPr lang="en-US" sz="1050">
                <a:solidFill>
                  <a:schemeClr val="tx1"/>
                </a:solidFill>
                <a:latin typeface="Arial"/>
                <a:cs typeface="Arial"/>
              </a:rPr>
              <a:t>CT2 captures additional information and flags / notifies relevant information for PSAP 1’s attention.</a:t>
            </a:r>
            <a:endParaRPr lang="en-US" sz="1050">
              <a:solidFill>
                <a:schemeClr val="tx1"/>
              </a:solidFill>
              <a:latin typeface="Arial" panose="020B0604020202020204" pitchFamily="34" charset="0"/>
              <a:cs typeface="Arial" panose="020B0604020202020204" pitchFamily="34" charset="0"/>
            </a:endParaRPr>
          </a:p>
        </p:txBody>
      </p:sp>
      <p:cxnSp>
        <p:nvCxnSpPr>
          <p:cNvPr id="32" name="Straight Arrow Connector 31">
            <a:extLst>
              <a:ext uri="{FF2B5EF4-FFF2-40B4-BE49-F238E27FC236}">
                <a16:creationId xmlns:a16="http://schemas.microsoft.com/office/drawing/2014/main" id="{0C86B606-F537-6BCB-A067-70A34B08B853}"/>
              </a:ext>
            </a:extLst>
          </p:cNvPr>
          <p:cNvCxnSpPr>
            <a:cxnSpLocks/>
            <a:stCxn id="29" idx="3"/>
            <a:endCxn id="31" idx="1"/>
          </p:cNvCxnSpPr>
          <p:nvPr/>
        </p:nvCxnSpPr>
        <p:spPr>
          <a:xfrm>
            <a:off x="6947643" y="5228067"/>
            <a:ext cx="661138" cy="0"/>
          </a:xfrm>
          <a:prstGeom prst="straightConnector1">
            <a:avLst/>
          </a:prstGeom>
          <a:noFill/>
          <a:ln w="19050" cap="flat" cmpd="sng">
            <a:solidFill>
              <a:schemeClr val="tx2"/>
            </a:solidFill>
            <a:prstDash val="solid"/>
            <a:round/>
            <a:headEnd type="none" w="lg" len="med"/>
            <a:tailEnd type="triangle"/>
          </a:ln>
        </p:spPr>
      </p:cxnSp>
      <p:sp>
        <p:nvSpPr>
          <p:cNvPr id="33" name="Rectangle 32">
            <a:extLst>
              <a:ext uri="{FF2B5EF4-FFF2-40B4-BE49-F238E27FC236}">
                <a16:creationId xmlns:a16="http://schemas.microsoft.com/office/drawing/2014/main" id="{BBA3E4FD-600C-3B46-E6D2-AECCA3B0CD7F}"/>
              </a:ext>
            </a:extLst>
          </p:cNvPr>
          <p:cNvSpPr/>
          <p:nvPr/>
        </p:nvSpPr>
        <p:spPr>
          <a:xfrm>
            <a:off x="9565920" y="4487547"/>
            <a:ext cx="1296000" cy="1481040"/>
          </a:xfrm>
          <a:prstGeom prst="rect">
            <a:avLst/>
          </a:prstGeom>
          <a:solidFill>
            <a:schemeClr val="bg1">
              <a:lumMod val="95000"/>
            </a:schemeClr>
          </a:solid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300"/>
              </a:spcAft>
            </a:pPr>
            <a:r>
              <a:rPr lang="en-US" sz="1050" i="1">
                <a:solidFill>
                  <a:schemeClr val="tx1">
                    <a:lumMod val="50000"/>
                    <a:lumOff val="50000"/>
                  </a:schemeClr>
                </a:solidFill>
                <a:latin typeface="Arial" panose="020B0604020202020204" pitchFamily="34" charset="0"/>
                <a:cs typeface="Arial" panose="020B0604020202020204" pitchFamily="34" charset="0"/>
              </a:rPr>
              <a:t>PSAP 2 continues to manage the incident on their side…</a:t>
            </a:r>
            <a:endParaRPr lang="en-US" sz="1050">
              <a:solidFill>
                <a:schemeClr val="tx1">
                  <a:lumMod val="50000"/>
                  <a:lumOff val="50000"/>
                </a:schemeClr>
              </a:solidFill>
              <a:latin typeface="Arial" panose="020B0604020202020204" pitchFamily="34" charset="0"/>
              <a:cs typeface="Arial" panose="020B0604020202020204" pitchFamily="34" charset="0"/>
            </a:endParaRPr>
          </a:p>
        </p:txBody>
      </p:sp>
      <p:cxnSp>
        <p:nvCxnSpPr>
          <p:cNvPr id="34" name="Straight Arrow Connector 33">
            <a:extLst>
              <a:ext uri="{FF2B5EF4-FFF2-40B4-BE49-F238E27FC236}">
                <a16:creationId xmlns:a16="http://schemas.microsoft.com/office/drawing/2014/main" id="{9A2FF126-8C6E-BB25-9476-C8728D07E278}"/>
              </a:ext>
            </a:extLst>
          </p:cNvPr>
          <p:cNvCxnSpPr>
            <a:cxnSpLocks/>
            <a:stCxn id="31" idx="3"/>
            <a:endCxn id="33" idx="1"/>
          </p:cNvCxnSpPr>
          <p:nvPr/>
        </p:nvCxnSpPr>
        <p:spPr>
          <a:xfrm>
            <a:off x="8904781" y="5228067"/>
            <a:ext cx="661139" cy="0"/>
          </a:xfrm>
          <a:prstGeom prst="straightConnector1">
            <a:avLst/>
          </a:prstGeom>
          <a:noFill/>
          <a:ln w="19050" cap="flat" cmpd="sng">
            <a:solidFill>
              <a:schemeClr val="tx1">
                <a:lumMod val="50000"/>
                <a:lumOff val="50000"/>
              </a:schemeClr>
            </a:solidFill>
            <a:prstDash val="solid"/>
            <a:round/>
            <a:headEnd type="none" w="lg" len="med"/>
            <a:tailEnd type="triangle"/>
          </a:ln>
        </p:spPr>
      </p:cxnSp>
      <p:sp>
        <p:nvSpPr>
          <p:cNvPr id="36" name="Magnetic Disk 35">
            <a:extLst>
              <a:ext uri="{FF2B5EF4-FFF2-40B4-BE49-F238E27FC236}">
                <a16:creationId xmlns:a16="http://schemas.microsoft.com/office/drawing/2014/main" id="{B70F3F26-BEAB-555C-61D8-74DAC9D74671}"/>
              </a:ext>
            </a:extLst>
          </p:cNvPr>
          <p:cNvSpPr/>
          <p:nvPr/>
        </p:nvSpPr>
        <p:spPr>
          <a:xfrm>
            <a:off x="5437155" y="2818472"/>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5.*</a:t>
            </a:r>
          </a:p>
          <a:p>
            <a:pPr algn="ctr">
              <a:spcAft>
                <a:spcPts val="300"/>
              </a:spcAft>
            </a:pPr>
            <a:r>
              <a:rPr lang="en-US" sz="1050">
                <a:solidFill>
                  <a:schemeClr val="tx1"/>
                </a:solidFill>
                <a:latin typeface="Arial"/>
                <a:cs typeface="Arial"/>
              </a:rPr>
              <a:t>  CAD automatically sends CFS to PSAP 2 based on data captured by PSAP 1.</a:t>
            </a:r>
            <a:endParaRPr lang="en-US" sz="1050">
              <a:solidFill>
                <a:schemeClr val="tx1"/>
              </a:solidFill>
              <a:latin typeface="Arial" panose="020B0604020202020204" pitchFamily="34" charset="0"/>
              <a:cs typeface="Arial" panose="020B0604020202020204" pitchFamily="34" charset="0"/>
            </a:endParaRPr>
          </a:p>
        </p:txBody>
      </p:sp>
      <p:sp>
        <p:nvSpPr>
          <p:cNvPr id="41" name="Magnetic Disk 40">
            <a:extLst>
              <a:ext uri="{FF2B5EF4-FFF2-40B4-BE49-F238E27FC236}">
                <a16:creationId xmlns:a16="http://schemas.microsoft.com/office/drawing/2014/main" id="{10B445C4-14DD-22B9-B81F-0DD1A530BD5B}"/>
              </a:ext>
            </a:extLst>
          </p:cNvPr>
          <p:cNvSpPr/>
          <p:nvPr/>
        </p:nvSpPr>
        <p:spPr>
          <a:xfrm>
            <a:off x="7397355" y="2818472"/>
            <a:ext cx="1724976" cy="1396132"/>
          </a:xfrm>
          <a:prstGeom prst="flowChartMagneticDisk">
            <a:avLst/>
          </a:prstGeom>
          <a:solidFill>
            <a:srgbClr val="D0DEEA"/>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182880" rIns="0" bIns="0" rtlCol="0" anchor="ctr"/>
          <a:lstStyle/>
          <a:p>
            <a:pPr algn="ctr">
              <a:spcAft>
                <a:spcPts val="300"/>
              </a:spcAft>
            </a:pPr>
            <a:r>
              <a:rPr lang="en-US" sz="1050" b="1" i="1">
                <a:solidFill>
                  <a:schemeClr val="tx1"/>
                </a:solidFill>
                <a:latin typeface="Arial" panose="020B0604020202020204" pitchFamily="34" charset="0"/>
                <a:cs typeface="Arial" panose="020B0604020202020204" pitchFamily="34" charset="0"/>
              </a:rPr>
              <a:t>8.</a:t>
            </a:r>
          </a:p>
          <a:p>
            <a:pPr algn="ctr">
              <a:spcAft>
                <a:spcPts val="300"/>
              </a:spcAft>
            </a:pPr>
            <a:r>
              <a:rPr lang="en-US" sz="1050">
                <a:solidFill>
                  <a:schemeClr val="tx1"/>
                </a:solidFill>
                <a:latin typeface="Arial"/>
                <a:cs typeface="Arial"/>
              </a:rPr>
              <a:t>  CAD facilitates data sharing / updates between PSAPs</a:t>
            </a:r>
            <a:endParaRPr lang="en-US" sz="1050">
              <a:solidFill>
                <a:schemeClr val="tx1"/>
              </a:solidFill>
              <a:latin typeface="Arial" panose="020B0604020202020204" pitchFamily="34" charset="0"/>
              <a:cs typeface="Arial" panose="020B0604020202020204" pitchFamily="34" charset="0"/>
            </a:endParaRPr>
          </a:p>
        </p:txBody>
      </p:sp>
      <p:cxnSp>
        <p:nvCxnSpPr>
          <p:cNvPr id="42" name="Straight Arrow Connector 41">
            <a:extLst>
              <a:ext uri="{FF2B5EF4-FFF2-40B4-BE49-F238E27FC236}">
                <a16:creationId xmlns:a16="http://schemas.microsoft.com/office/drawing/2014/main" id="{7764FA4C-36CE-1AB3-271D-DAEF51F49304}"/>
              </a:ext>
            </a:extLst>
          </p:cNvPr>
          <p:cNvCxnSpPr>
            <a:cxnSpLocks/>
            <a:stCxn id="16" idx="2"/>
            <a:endCxn id="41" idx="1"/>
          </p:cNvCxnSpPr>
          <p:nvPr/>
        </p:nvCxnSpPr>
        <p:spPr>
          <a:xfrm>
            <a:off x="8256781" y="2504208"/>
            <a:ext cx="3062" cy="314264"/>
          </a:xfrm>
          <a:prstGeom prst="straightConnector1">
            <a:avLst/>
          </a:prstGeom>
          <a:noFill/>
          <a:ln w="19050" cap="flat" cmpd="sng">
            <a:solidFill>
              <a:schemeClr val="tx2"/>
            </a:solidFill>
            <a:prstDash val="solid"/>
            <a:round/>
            <a:headEnd type="triangle" w="med" len="med"/>
            <a:tailEnd type="triangle" w="med" len="med"/>
          </a:ln>
        </p:spPr>
      </p:cxnSp>
      <p:cxnSp>
        <p:nvCxnSpPr>
          <p:cNvPr id="45" name="Straight Arrow Connector 44">
            <a:extLst>
              <a:ext uri="{FF2B5EF4-FFF2-40B4-BE49-F238E27FC236}">
                <a16:creationId xmlns:a16="http://schemas.microsoft.com/office/drawing/2014/main" id="{213DCE88-5E08-0E2D-9F33-10EE38B83163}"/>
              </a:ext>
            </a:extLst>
          </p:cNvPr>
          <p:cNvCxnSpPr>
            <a:cxnSpLocks/>
            <a:stCxn id="41" idx="3"/>
            <a:endCxn id="31" idx="0"/>
          </p:cNvCxnSpPr>
          <p:nvPr/>
        </p:nvCxnSpPr>
        <p:spPr>
          <a:xfrm flipH="1">
            <a:off x="8256781" y="4214604"/>
            <a:ext cx="3062" cy="272943"/>
          </a:xfrm>
          <a:prstGeom prst="straightConnector1">
            <a:avLst/>
          </a:prstGeom>
          <a:noFill/>
          <a:ln w="19050" cap="flat" cmpd="sng">
            <a:solidFill>
              <a:schemeClr val="tx2"/>
            </a:solidFill>
            <a:prstDash val="solid"/>
            <a:round/>
            <a:headEnd type="triangle" w="med" len="med"/>
            <a:tailEnd type="triangle" w="med" len="med"/>
          </a:ln>
        </p:spPr>
      </p:cxnSp>
      <p:sp>
        <p:nvSpPr>
          <p:cNvPr id="48" name="TextBox 47">
            <a:extLst>
              <a:ext uri="{FF2B5EF4-FFF2-40B4-BE49-F238E27FC236}">
                <a16:creationId xmlns:a16="http://schemas.microsoft.com/office/drawing/2014/main" id="{9AA77CA4-6798-B657-1054-B4A21B59369F}"/>
              </a:ext>
            </a:extLst>
          </p:cNvPr>
          <p:cNvSpPr txBox="1"/>
          <p:nvPr/>
        </p:nvSpPr>
        <p:spPr>
          <a:xfrm>
            <a:off x="457200" y="6073732"/>
            <a:ext cx="6611105" cy="215444"/>
          </a:xfrm>
          <a:prstGeom prst="rect">
            <a:avLst/>
          </a:prstGeom>
          <a:noFill/>
        </p:spPr>
        <p:txBody>
          <a:bodyPr wrap="none" lIns="91440" rtlCol="0">
            <a:spAutoFit/>
          </a:bodyPr>
          <a:lstStyle/>
          <a:p>
            <a:r>
              <a:rPr lang="en-US" sz="800" i="1">
                <a:solidFill>
                  <a:schemeClr val="tx1">
                    <a:lumMod val="50000"/>
                    <a:lumOff val="50000"/>
                  </a:schemeClr>
                </a:solidFill>
              </a:rPr>
              <a:t>* The scenario as written assumes CAD automatically sends a dispatch request to PSAP 2, but the manual decision is also valid and required.</a:t>
            </a:r>
          </a:p>
        </p:txBody>
      </p:sp>
    </p:spTree>
    <p:extLst>
      <p:ext uri="{BB962C8B-B14F-4D97-AF65-F5344CB8AC3E}">
        <p14:creationId xmlns:p14="http://schemas.microsoft.com/office/powerpoint/2010/main" val="782248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AF719-7CEB-25B5-F72E-019E1C06DB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CA2E79-B780-920A-12D7-D81E47C001ED}"/>
              </a:ext>
            </a:extLst>
          </p:cNvPr>
          <p:cNvSpPr>
            <a:spLocks noGrp="1"/>
          </p:cNvSpPr>
          <p:nvPr>
            <p:ph type="title"/>
          </p:nvPr>
        </p:nvSpPr>
        <p:spPr/>
        <p:txBody>
          <a:bodyPr/>
          <a:lstStyle/>
          <a:p>
            <a:r>
              <a:rPr lang="en-US"/>
              <a:t>Use Case #3:</a:t>
            </a:r>
            <a:br>
              <a:rPr lang="en-US"/>
            </a:br>
            <a:r>
              <a:rPr lang="en-US" sz="2400">
                <a:solidFill>
                  <a:schemeClr val="accent4"/>
                </a:solidFill>
              </a:rPr>
              <a:t>Environmental Mapping</a:t>
            </a:r>
            <a:endParaRPr lang="en-US">
              <a:solidFill>
                <a:schemeClr val="accent4"/>
              </a:solidFill>
            </a:endParaRPr>
          </a:p>
        </p:txBody>
      </p:sp>
    </p:spTree>
    <p:extLst>
      <p:ext uri="{BB962C8B-B14F-4D97-AF65-F5344CB8AC3E}">
        <p14:creationId xmlns:p14="http://schemas.microsoft.com/office/powerpoint/2010/main" val="38474382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White bkgrnd master">
  <a:themeElements>
    <a:clrScheme name="2018 Brand Colors-011">
      <a:dk1>
        <a:srgbClr val="000000"/>
      </a:dk1>
      <a:lt1>
        <a:srgbClr val="FFFFFF"/>
      </a:lt1>
      <a:dk2>
        <a:srgbClr val="002856"/>
      </a:dk2>
      <a:lt2>
        <a:srgbClr val="FFFFFF"/>
      </a:lt2>
      <a:accent1>
        <a:srgbClr val="002856"/>
      </a:accent1>
      <a:accent2>
        <a:srgbClr val="A7AFAF"/>
      </a:accent2>
      <a:accent3>
        <a:srgbClr val="E2E4E4"/>
      </a:accent3>
      <a:accent4>
        <a:srgbClr val="009AD7"/>
      </a:accent4>
      <a:accent5>
        <a:srgbClr val="FF540A"/>
      </a:accent5>
      <a:accent6>
        <a:srgbClr val="FEC10D"/>
      </a:accent6>
      <a:hlink>
        <a:srgbClr val="0052D7"/>
      </a:hlink>
      <a:folHlink>
        <a:srgbClr val="0045B5"/>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4F4F4"/>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91440" rtlCol="0">
        <a:spAutoFit/>
      </a:bodyPr>
      <a:lstStyle>
        <a:defPPr>
          <a:defRPr dirty="0" err="1" smtClean="0"/>
        </a:defPPr>
      </a:lstStyle>
    </a:txDef>
  </a:objectDefaults>
  <a:extraClrSchemeLst/>
  <a:custClrLst>
    <a:custClr name="New Gartner Blue">
      <a:srgbClr val="002856"/>
    </a:custClr>
    <a:custClr name="Sky">
      <a:srgbClr val="009AD7"/>
    </a:custClr>
    <a:custClr name="Tangerine">
      <a:srgbClr val="FF540A"/>
    </a:custClr>
    <a:custClr name="Lemon">
      <a:srgbClr val="FEC10D"/>
    </a:custClr>
    <a:custClr name="Rose">
      <a:srgbClr val="E81159"/>
    </a:custClr>
    <a:custClr name="Steel">
      <a:srgbClr val="6F7878"/>
    </a:custClr>
    <a:custClr name="Black">
      <a:srgbClr val="000000"/>
    </a:custClr>
    <a:custClr name="White">
      <a:srgbClr val="FFFFFF"/>
    </a:custClr>
    <a:custClr name="White">
      <a:srgbClr val="FFFFFF"/>
    </a:custClr>
    <a:custClr name="Error Red">
      <a:srgbClr val="DE0A01"/>
    </a:custClr>
    <a:custClr name="New Gartner Blue Tint1">
      <a:srgbClr val="6E7D9D"/>
    </a:custClr>
    <a:custClr name="Sky Tint1">
      <a:srgbClr val="49C5F4"/>
    </a:custClr>
    <a:custClr name="Tangerine Tint1">
      <a:srgbClr val="F8AF79"/>
    </a:custClr>
    <a:custClr name="Lemon Tint1">
      <a:srgbClr val="FFE48E"/>
    </a:custClr>
    <a:custClr name="Rose Tint1">
      <a:srgbClr val="F4729D"/>
    </a:custClr>
    <a:custClr name="Steel Tint1">
      <a:srgbClr val="979D9D"/>
    </a:custClr>
    <a:custClr name="White">
      <a:srgbClr val="FFFFFF"/>
    </a:custClr>
    <a:custClr name="White">
      <a:srgbClr val="FFFFFF"/>
    </a:custClr>
    <a:custClr name="White">
      <a:srgbClr val="FFFFFF"/>
    </a:custClr>
    <a:custClr name="Warning Yellow">
      <a:srgbClr val="F5AB23"/>
    </a:custClr>
    <a:custClr name="New Gartner Blue Tint2">
      <a:srgbClr val="9AACC7"/>
    </a:custClr>
    <a:custClr name="Sky Tint2">
      <a:srgbClr val="91DCF8"/>
    </a:custClr>
    <a:custClr name="Tangerine Tint2">
      <a:srgbClr val="FBC9A6"/>
    </a:custClr>
    <a:custClr name="Lemon Tint2">
      <a:srgbClr val="FFEDB3"/>
    </a:custClr>
    <a:custClr name="Rose Tint2">
      <a:srgbClr val="F8A1BD"/>
    </a:custClr>
    <a:custClr name="Border Gray">
      <a:srgbClr val="D3D3D3"/>
    </a:custClr>
    <a:custClr name="White">
      <a:srgbClr val="FFFFFF"/>
    </a:custClr>
    <a:custClr name="White">
      <a:srgbClr val="FFFFFF"/>
    </a:custClr>
    <a:custClr name="White">
      <a:srgbClr val="FFFFFF"/>
    </a:custClr>
    <a:custClr name="Success Green">
      <a:srgbClr val="00A76D"/>
    </a:custClr>
    <a:custClr name="New Gartner Blue Tint3">
      <a:srgbClr val="C0D1E0"/>
    </a:custClr>
    <a:custClr name="Sky Tint3">
      <a:srgbClr val="DAF3FD"/>
    </a:custClr>
    <a:custClr name="White">
      <a:srgbClr val="FFFFFF"/>
    </a:custClr>
    <a:custClr name="White">
      <a:srgbClr val="FFFFFF"/>
    </a:custClr>
    <a:custClr name="Rose Tint3">
      <a:srgbClr val="F9C1D2"/>
    </a:custClr>
    <a:custClr name="Background Gray">
      <a:srgbClr val="F4F4F4"/>
    </a:custClr>
    <a:custClr name="White">
      <a:srgbClr val="FFFFFF"/>
    </a:custClr>
    <a:custClr name="White">
      <a:srgbClr val="FFFFFF"/>
    </a:custClr>
    <a:custClr name="White">
      <a:srgbClr val="FFFFFF"/>
    </a:custClr>
    <a:custClr name="White">
      <a:srgbClr val="FFFFFF"/>
    </a:custClr>
    <a:custClr name="New Gartner Blue Dark">
      <a:srgbClr val="355578"/>
    </a:custClr>
    <a:custClr name="Sky Dark">
      <a:srgbClr val="0074AD"/>
    </a:custClr>
    <a:custClr name="Tangerine Dark">
      <a:srgbClr val="932F18"/>
    </a:custClr>
    <a:custClr name="Lemon Dark">
      <a:srgbClr val="BF920B"/>
    </a:custClr>
    <a:custClr name="Rose Dark">
      <a:srgbClr val="AF0D43"/>
    </a:custClr>
    <a:custClr name="Steel Dark">
      <a:srgbClr val="535A54"/>
    </a:custClr>
    <a:custClr name="White">
      <a:srgbClr val="FFFFFF"/>
    </a:custClr>
    <a:custClr name="White">
      <a:srgbClr val="FFFFFF"/>
    </a:custClr>
    <a:custClr name="White">
      <a:srgbClr val="FFFFFF"/>
    </a:custClr>
    <a:custClr name="White">
      <a:srgbClr val="FFFFFF"/>
    </a:custClr>
  </a:custClrLst>
  <a:extLst>
    <a:ext uri="{05A4C25C-085E-4340-85A3-A5531E510DB2}">
      <thm15:themeFamily xmlns:thm15="http://schemas.microsoft.com/office/thememl/2012/main" name="Presentation27" id="{FE683EB6-1857-174F-981C-940D0425F62C}" vid="{9FBA1F82-3E14-E54F-A1B9-F8E347DF7D32}"/>
    </a:ext>
  </a:extLst>
</a:theme>
</file>

<file path=ppt/theme/theme2.xml><?xml version="1.0" encoding="utf-8"?>
<a:theme xmlns:a="http://schemas.openxmlformats.org/drawingml/2006/main" name="Blue bkgrnd master">
  <a:themeElements>
    <a:clrScheme name="2018 Brand Colors-012">
      <a:dk1>
        <a:srgbClr val="000000"/>
      </a:dk1>
      <a:lt1>
        <a:srgbClr val="FFFFFF"/>
      </a:lt1>
      <a:dk2>
        <a:srgbClr val="002856"/>
      </a:dk2>
      <a:lt2>
        <a:srgbClr val="FFFFFF"/>
      </a:lt2>
      <a:accent1>
        <a:srgbClr val="FFFFFF"/>
      </a:accent1>
      <a:accent2>
        <a:srgbClr val="E2E4E4"/>
      </a:accent2>
      <a:accent3>
        <a:srgbClr val="A7AFAF"/>
      </a:accent3>
      <a:accent4>
        <a:srgbClr val="009AD7"/>
      </a:accent4>
      <a:accent5>
        <a:srgbClr val="FF540A"/>
      </a:accent5>
      <a:accent6>
        <a:srgbClr val="FEC10D"/>
      </a:accent6>
      <a:hlink>
        <a:srgbClr val="0052D7"/>
      </a:hlink>
      <a:folHlink>
        <a:srgbClr val="0045B5"/>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3D3D3"/>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rtlCol="0">
        <a:spAutoFit/>
      </a:bodyPr>
      <a:lstStyle>
        <a:defPPr>
          <a:defRPr dirty="0" smtClean="0"/>
        </a:defPPr>
      </a:lstStyle>
    </a:txDef>
  </a:objectDefaults>
  <a:extraClrSchemeLst/>
  <a:custClrLst>
    <a:custClr name="New Gartner Blue">
      <a:srgbClr val="002856"/>
    </a:custClr>
    <a:custClr name="Sky">
      <a:srgbClr val="009AD7"/>
    </a:custClr>
    <a:custClr name="Tangerine">
      <a:srgbClr val="FF540A"/>
    </a:custClr>
    <a:custClr name="Lemon">
      <a:srgbClr val="FEC10D"/>
    </a:custClr>
    <a:custClr name="Rose">
      <a:srgbClr val="E81159"/>
    </a:custClr>
    <a:custClr name="Steel">
      <a:srgbClr val="6F7878"/>
    </a:custClr>
    <a:custClr name="Black">
      <a:srgbClr val="000000"/>
    </a:custClr>
    <a:custClr name="White">
      <a:srgbClr val="FFFFFF"/>
    </a:custClr>
    <a:custClr name="White">
      <a:srgbClr val="FFFFFF"/>
    </a:custClr>
    <a:custClr name="Error Red">
      <a:srgbClr val="DE0A01"/>
    </a:custClr>
    <a:custClr name="New Gartner Blue Tint1">
      <a:srgbClr val="6E7D9D"/>
    </a:custClr>
    <a:custClr name="Sky Tint1">
      <a:srgbClr val="49C5F4"/>
    </a:custClr>
    <a:custClr name="Tangerine Tint1">
      <a:srgbClr val="F8AF79"/>
    </a:custClr>
    <a:custClr name="Lemon Tint1">
      <a:srgbClr val="FFE48E"/>
    </a:custClr>
    <a:custClr name="Rose Tint1">
      <a:srgbClr val="F4729D"/>
    </a:custClr>
    <a:custClr name="Steel Tint1">
      <a:srgbClr val="979D9D"/>
    </a:custClr>
    <a:custClr name="White">
      <a:srgbClr val="FFFFFF"/>
    </a:custClr>
    <a:custClr name="White">
      <a:srgbClr val="FFFFFF"/>
    </a:custClr>
    <a:custClr name="White">
      <a:srgbClr val="FFFFFF"/>
    </a:custClr>
    <a:custClr name="Warning Yellow">
      <a:srgbClr val="F5AB23"/>
    </a:custClr>
    <a:custClr name="New Gartner Blue Tint2">
      <a:srgbClr val="9AACC7"/>
    </a:custClr>
    <a:custClr name="Sky Tint2">
      <a:srgbClr val="91DCF8"/>
    </a:custClr>
    <a:custClr name="Tangerine Tint2">
      <a:srgbClr val="FBC9A6"/>
    </a:custClr>
    <a:custClr name="Lemon Tint2">
      <a:srgbClr val="FFEDB3"/>
    </a:custClr>
    <a:custClr name="Rose Tint2">
      <a:srgbClr val="F8A1BD"/>
    </a:custClr>
    <a:custClr name="Border Gray">
      <a:srgbClr val="D3D3D3"/>
    </a:custClr>
    <a:custClr name="White">
      <a:srgbClr val="FFFFFF"/>
    </a:custClr>
    <a:custClr name="White">
      <a:srgbClr val="FFFFFF"/>
    </a:custClr>
    <a:custClr name="White">
      <a:srgbClr val="FFFFFF"/>
    </a:custClr>
    <a:custClr name="Success Green">
      <a:srgbClr val="00A76D"/>
    </a:custClr>
    <a:custClr name="New Gartner Blue Tint3">
      <a:srgbClr val="C0D1E0"/>
    </a:custClr>
    <a:custClr name="Sky Tint3">
      <a:srgbClr val="DAF3FD"/>
    </a:custClr>
    <a:custClr name="White">
      <a:srgbClr val="FFFFFF"/>
    </a:custClr>
    <a:custClr name="White">
      <a:srgbClr val="FFFFFF"/>
    </a:custClr>
    <a:custClr name="Rose Tint3">
      <a:srgbClr val="F9C1D2"/>
    </a:custClr>
    <a:custClr name="Background Gray">
      <a:srgbClr val="F4F4F4"/>
    </a:custClr>
    <a:custClr name="White">
      <a:srgbClr val="FFFFFF"/>
    </a:custClr>
    <a:custClr name="White">
      <a:srgbClr val="FFFFFF"/>
    </a:custClr>
    <a:custClr name="White">
      <a:srgbClr val="FFFFFF"/>
    </a:custClr>
    <a:custClr name="White">
      <a:srgbClr val="FFFFFF"/>
    </a:custClr>
    <a:custClr name="New Gartner Blue Dark">
      <a:srgbClr val="355578"/>
    </a:custClr>
    <a:custClr name="Sky Dark">
      <a:srgbClr val="0074AD"/>
    </a:custClr>
    <a:custClr name="Tangerine Dark">
      <a:srgbClr val="932F18"/>
    </a:custClr>
    <a:custClr name="Lemon Dark">
      <a:srgbClr val="BF920B"/>
    </a:custClr>
    <a:custClr name="Rose Dark">
      <a:srgbClr val="AF0D43"/>
    </a:custClr>
    <a:custClr name="Steel Dark">
      <a:srgbClr val="535A54"/>
    </a:custClr>
    <a:custClr name="White">
      <a:srgbClr val="FFFFFF"/>
    </a:custClr>
    <a:custClr name="White">
      <a:srgbClr val="FFFFFF"/>
    </a:custClr>
    <a:custClr name="White">
      <a:srgbClr val="FFFFFF"/>
    </a:custClr>
    <a:custClr name="White">
      <a:srgbClr val="FFFFFF"/>
    </a:custClr>
  </a:custClrLst>
  <a:extLst>
    <a:ext uri="{05A4C25C-085E-4340-85A3-A5531E510DB2}">
      <thm15:themeFamily xmlns:thm15="http://schemas.microsoft.com/office/thememl/2012/main" name="Presentation27" id="{FE683EB6-1857-174F-981C-940D0425F62C}" vid="{EE19BA89-9E00-5C4D-BCB7-05FD8B3FF24C}"/>
    </a:ext>
  </a:extLst>
</a:theme>
</file>

<file path=ppt/theme/theme3.xml><?xml version="1.0" encoding="utf-8"?>
<a:theme xmlns:a="http://schemas.openxmlformats.org/drawingml/2006/main" name="White bk accent color options">
  <a:themeElements>
    <a:clrScheme name="2018 Brand Colors-011">
      <a:dk1>
        <a:srgbClr val="000000"/>
      </a:dk1>
      <a:lt1>
        <a:srgbClr val="FFFFFF"/>
      </a:lt1>
      <a:dk2>
        <a:srgbClr val="002856"/>
      </a:dk2>
      <a:lt2>
        <a:srgbClr val="FFFFFF"/>
      </a:lt2>
      <a:accent1>
        <a:srgbClr val="002856"/>
      </a:accent1>
      <a:accent2>
        <a:srgbClr val="A7AFAF"/>
      </a:accent2>
      <a:accent3>
        <a:srgbClr val="E2E4E4"/>
      </a:accent3>
      <a:accent4>
        <a:srgbClr val="009AD7"/>
      </a:accent4>
      <a:accent5>
        <a:srgbClr val="FF540A"/>
      </a:accent5>
      <a:accent6>
        <a:srgbClr val="FEC10D"/>
      </a:accent6>
      <a:hlink>
        <a:srgbClr val="0052D7"/>
      </a:hlink>
      <a:folHlink>
        <a:srgbClr val="0045B5"/>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3D3D3"/>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rtlCol="0">
        <a:spAutoFit/>
      </a:bodyPr>
      <a:lstStyle>
        <a:defPPr>
          <a:defRPr dirty="0" smtClean="0"/>
        </a:defPPr>
      </a:lstStyle>
    </a:txDef>
  </a:objectDefaults>
  <a:extraClrSchemeLst/>
  <a:custClrLst>
    <a:custClr name="New Gartner Blue">
      <a:srgbClr val="002856"/>
    </a:custClr>
    <a:custClr name="Sky">
      <a:srgbClr val="009AD7"/>
    </a:custClr>
    <a:custClr name="Tangerine">
      <a:srgbClr val="FF540A"/>
    </a:custClr>
    <a:custClr name="Lemon">
      <a:srgbClr val="FEC10D"/>
    </a:custClr>
    <a:custClr name="Rose">
      <a:srgbClr val="E81159"/>
    </a:custClr>
    <a:custClr name="Steel">
      <a:srgbClr val="6F7878"/>
    </a:custClr>
    <a:custClr name="Black">
      <a:srgbClr val="000000"/>
    </a:custClr>
    <a:custClr name="White">
      <a:srgbClr val="FFFFFF"/>
    </a:custClr>
    <a:custClr name="White">
      <a:srgbClr val="FFFFFF"/>
    </a:custClr>
    <a:custClr name="Error Red">
      <a:srgbClr val="DE0A01"/>
    </a:custClr>
    <a:custClr name="New Gartner Blue Tint1">
      <a:srgbClr val="6E7D9D"/>
    </a:custClr>
    <a:custClr name="Sky Tint1">
      <a:srgbClr val="49C5F4"/>
    </a:custClr>
    <a:custClr name="Tangerine Tint1">
      <a:srgbClr val="F8AF79"/>
    </a:custClr>
    <a:custClr name="Lemon Tint1">
      <a:srgbClr val="FFE48E"/>
    </a:custClr>
    <a:custClr name="Rose Tint1">
      <a:srgbClr val="F4729D"/>
    </a:custClr>
    <a:custClr name="Steel Tint1">
      <a:srgbClr val="979D9D"/>
    </a:custClr>
    <a:custClr name="White">
      <a:srgbClr val="FFFFFF"/>
    </a:custClr>
    <a:custClr name="White">
      <a:srgbClr val="FFFFFF"/>
    </a:custClr>
    <a:custClr name="White">
      <a:srgbClr val="FFFFFF"/>
    </a:custClr>
    <a:custClr name="Warning Yellow">
      <a:srgbClr val="F5AB23"/>
    </a:custClr>
    <a:custClr name="New Gartner Blue Tint2">
      <a:srgbClr val="9AACC7"/>
    </a:custClr>
    <a:custClr name="Sky Tint2">
      <a:srgbClr val="91DCF8"/>
    </a:custClr>
    <a:custClr name="Tangerine Tint2">
      <a:srgbClr val="FBC9A6"/>
    </a:custClr>
    <a:custClr name="Lemon Tint2">
      <a:srgbClr val="FFEDB3"/>
    </a:custClr>
    <a:custClr name="Rose Tint2">
      <a:srgbClr val="F8A1BD"/>
    </a:custClr>
    <a:custClr name="Border Gray">
      <a:srgbClr val="D3D3D3"/>
    </a:custClr>
    <a:custClr name="White">
      <a:srgbClr val="FFFFFF"/>
    </a:custClr>
    <a:custClr name="White">
      <a:srgbClr val="FFFFFF"/>
    </a:custClr>
    <a:custClr name="White">
      <a:srgbClr val="FFFFFF"/>
    </a:custClr>
    <a:custClr name="Success Green">
      <a:srgbClr val="00A76D"/>
    </a:custClr>
    <a:custClr name="New Gartner Blue Tint3">
      <a:srgbClr val="C0D1E0"/>
    </a:custClr>
    <a:custClr name="Sky Tint3">
      <a:srgbClr val="DAF3FD"/>
    </a:custClr>
    <a:custClr name="White">
      <a:srgbClr val="FFFFFF"/>
    </a:custClr>
    <a:custClr name="White">
      <a:srgbClr val="FFFFFF"/>
    </a:custClr>
    <a:custClr name="Rose Tint3">
      <a:srgbClr val="F9C1D2"/>
    </a:custClr>
    <a:custClr name="Background Gray">
      <a:srgbClr val="F4F4F4"/>
    </a:custClr>
    <a:custClr name="White">
      <a:srgbClr val="FFFFFF"/>
    </a:custClr>
    <a:custClr name="White">
      <a:srgbClr val="FFFFFF"/>
    </a:custClr>
    <a:custClr name="White">
      <a:srgbClr val="FFFFFF"/>
    </a:custClr>
    <a:custClr name="White">
      <a:srgbClr val="FFFFFF"/>
    </a:custClr>
    <a:custClr name="New Gartner Blue Dark">
      <a:srgbClr val="355578"/>
    </a:custClr>
    <a:custClr name="Sky Dark">
      <a:srgbClr val="0074AD"/>
    </a:custClr>
    <a:custClr name="Tangerine Dark">
      <a:srgbClr val="932F18"/>
    </a:custClr>
    <a:custClr name="Lemon Dark">
      <a:srgbClr val="BF920B"/>
    </a:custClr>
    <a:custClr name="Rose Dark">
      <a:srgbClr val="AF0D43"/>
    </a:custClr>
    <a:custClr name="Steel Dark">
      <a:srgbClr val="535A54"/>
    </a:custClr>
    <a:custClr name="White">
      <a:srgbClr val="FFFFFF"/>
    </a:custClr>
    <a:custClr name="White">
      <a:srgbClr val="FFFFFF"/>
    </a:custClr>
    <a:custClr name="White">
      <a:srgbClr val="FFFFFF"/>
    </a:custClr>
    <a:custClr name="White">
      <a:srgbClr val="FFFFFF"/>
    </a:custClr>
  </a:custClrLst>
  <a:extLst>
    <a:ext uri="{05A4C25C-085E-4340-85A3-A5531E510DB2}">
      <thm15:themeFamily xmlns:thm15="http://schemas.microsoft.com/office/thememl/2012/main" name="Presentation27" id="{FE683EB6-1857-174F-981C-940D0425F62C}" vid="{F862E6A8-CB8F-0F4D-8AEC-5C5C3479D978}"/>
    </a:ext>
  </a:extLst>
</a:theme>
</file>

<file path=ppt/theme/theme4.xml><?xml version="1.0" encoding="utf-8"?>
<a:theme xmlns:a="http://schemas.openxmlformats.org/drawingml/2006/main" name="Blue bk accent color options">
  <a:themeElements>
    <a:clrScheme name="2018 Brand Colors-012">
      <a:dk1>
        <a:srgbClr val="000000"/>
      </a:dk1>
      <a:lt1>
        <a:srgbClr val="FFFFFF"/>
      </a:lt1>
      <a:dk2>
        <a:srgbClr val="002856"/>
      </a:dk2>
      <a:lt2>
        <a:srgbClr val="FFFFFF"/>
      </a:lt2>
      <a:accent1>
        <a:srgbClr val="FFFFFF"/>
      </a:accent1>
      <a:accent2>
        <a:srgbClr val="E2E4E4"/>
      </a:accent2>
      <a:accent3>
        <a:srgbClr val="A7AFAF"/>
      </a:accent3>
      <a:accent4>
        <a:srgbClr val="009AD7"/>
      </a:accent4>
      <a:accent5>
        <a:srgbClr val="FF540A"/>
      </a:accent5>
      <a:accent6>
        <a:srgbClr val="FEC10D"/>
      </a:accent6>
      <a:hlink>
        <a:srgbClr val="0052D7"/>
      </a:hlink>
      <a:folHlink>
        <a:srgbClr val="0045B5"/>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3D3D3"/>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rtlCol="0">
        <a:spAutoFit/>
      </a:bodyPr>
      <a:lstStyle>
        <a:defPPr>
          <a:defRPr dirty="0" smtClean="0"/>
        </a:defPPr>
      </a:lstStyle>
    </a:txDef>
  </a:objectDefaults>
  <a:extraClrSchemeLst/>
  <a:custClrLst>
    <a:custClr name="New Gartner Blue">
      <a:srgbClr val="002856"/>
    </a:custClr>
    <a:custClr name="Sky">
      <a:srgbClr val="009AD7"/>
    </a:custClr>
    <a:custClr name="Tangerine">
      <a:srgbClr val="FF540A"/>
    </a:custClr>
    <a:custClr name="Lemon">
      <a:srgbClr val="FEC10D"/>
    </a:custClr>
    <a:custClr name="Rose">
      <a:srgbClr val="E81159"/>
    </a:custClr>
    <a:custClr name="Steel">
      <a:srgbClr val="6F7878"/>
    </a:custClr>
    <a:custClr name="Black">
      <a:srgbClr val="000000"/>
    </a:custClr>
    <a:custClr name="White">
      <a:srgbClr val="FFFFFF"/>
    </a:custClr>
    <a:custClr name="White">
      <a:srgbClr val="FFFFFF"/>
    </a:custClr>
    <a:custClr name="Error Red">
      <a:srgbClr val="DE0A01"/>
    </a:custClr>
    <a:custClr name="New Gartner Blue Tint1">
      <a:srgbClr val="6E7D9D"/>
    </a:custClr>
    <a:custClr name="Sky Tint1">
      <a:srgbClr val="49C5F4"/>
    </a:custClr>
    <a:custClr name="Tangerine Tint1">
      <a:srgbClr val="F8AF79"/>
    </a:custClr>
    <a:custClr name="Lemon Tint1">
      <a:srgbClr val="FFE48E"/>
    </a:custClr>
    <a:custClr name="Rose Tint1">
      <a:srgbClr val="F4729D"/>
    </a:custClr>
    <a:custClr name="Steel Tint1">
      <a:srgbClr val="979D9D"/>
    </a:custClr>
    <a:custClr name="White">
      <a:srgbClr val="FFFFFF"/>
    </a:custClr>
    <a:custClr name="White">
      <a:srgbClr val="FFFFFF"/>
    </a:custClr>
    <a:custClr name="White">
      <a:srgbClr val="FFFFFF"/>
    </a:custClr>
    <a:custClr name="Warning Yellow">
      <a:srgbClr val="F5AB23"/>
    </a:custClr>
    <a:custClr name="New Gartner Blue Tint2">
      <a:srgbClr val="9AACC7"/>
    </a:custClr>
    <a:custClr name="Sky Tint2">
      <a:srgbClr val="91DCF8"/>
    </a:custClr>
    <a:custClr name="Tangerine Tint2">
      <a:srgbClr val="FBC9A6"/>
    </a:custClr>
    <a:custClr name="Lemon Tint2">
      <a:srgbClr val="FFEDB3"/>
    </a:custClr>
    <a:custClr name="Rose Tint2">
      <a:srgbClr val="F8A1BD"/>
    </a:custClr>
    <a:custClr name="Border Gray">
      <a:srgbClr val="D3D3D3"/>
    </a:custClr>
    <a:custClr name="White">
      <a:srgbClr val="FFFFFF"/>
    </a:custClr>
    <a:custClr name="White">
      <a:srgbClr val="FFFFFF"/>
    </a:custClr>
    <a:custClr name="White">
      <a:srgbClr val="FFFFFF"/>
    </a:custClr>
    <a:custClr name="Success Green">
      <a:srgbClr val="00A76D"/>
    </a:custClr>
    <a:custClr name="New Gartner Blue Tint3">
      <a:srgbClr val="C0D1E0"/>
    </a:custClr>
    <a:custClr name="Sky Tint3">
      <a:srgbClr val="DAF3FD"/>
    </a:custClr>
    <a:custClr name="White">
      <a:srgbClr val="FFFFFF"/>
    </a:custClr>
    <a:custClr name="White">
      <a:srgbClr val="FFFFFF"/>
    </a:custClr>
    <a:custClr name="Rose Tint3">
      <a:srgbClr val="F9C1D2"/>
    </a:custClr>
    <a:custClr name="Background Gray">
      <a:srgbClr val="F4F4F4"/>
    </a:custClr>
    <a:custClr name="White">
      <a:srgbClr val="FFFFFF"/>
    </a:custClr>
    <a:custClr name="White">
      <a:srgbClr val="FFFFFF"/>
    </a:custClr>
    <a:custClr name="White">
      <a:srgbClr val="FFFFFF"/>
    </a:custClr>
    <a:custClr name="White">
      <a:srgbClr val="FFFFFF"/>
    </a:custClr>
    <a:custClr name="New Gartner Blue Dark">
      <a:srgbClr val="355578"/>
    </a:custClr>
    <a:custClr name="Sky Dark">
      <a:srgbClr val="0074AD"/>
    </a:custClr>
    <a:custClr name="Tangerine Dark">
      <a:srgbClr val="932F18"/>
    </a:custClr>
    <a:custClr name="Lemon Dark">
      <a:srgbClr val="BF920B"/>
    </a:custClr>
    <a:custClr name="Rose Dark">
      <a:srgbClr val="AF0D43"/>
    </a:custClr>
    <a:custClr name="Steel Dark">
      <a:srgbClr val="535A54"/>
    </a:custClr>
    <a:custClr name="White">
      <a:srgbClr val="FFFFFF"/>
    </a:custClr>
    <a:custClr name="White">
      <a:srgbClr val="FFFFFF"/>
    </a:custClr>
    <a:custClr name="White">
      <a:srgbClr val="FFFFFF"/>
    </a:custClr>
    <a:custClr name="White">
      <a:srgbClr val="FFFFFF"/>
    </a:custClr>
  </a:custClrLst>
  <a:extLst>
    <a:ext uri="{05A4C25C-085E-4340-85A3-A5531E510DB2}">
      <thm15:themeFamily xmlns:thm15="http://schemas.microsoft.com/office/thememl/2012/main" name="Presentation27" id="{FE683EB6-1857-174F-981C-940D0425F62C}" vid="{75D2B80A-839C-1141-8281-BA16FA9BB00E}"/>
    </a:ext>
  </a:extLst>
</a:theme>
</file>

<file path=ppt/theme/theme5.xml><?xml version="1.0" encoding="utf-8"?>
<a:theme xmlns:a="http://schemas.openxmlformats.org/drawingml/2006/main" name="Gartner_Consulting 2016">
  <a:themeElements>
    <a:clrScheme name="Gartner-Consulting 2016">
      <a:dk1>
        <a:srgbClr val="000000"/>
      </a:dk1>
      <a:lt1>
        <a:srgbClr val="FFFFFF"/>
      </a:lt1>
      <a:dk2>
        <a:srgbClr val="00254C"/>
      </a:dk2>
      <a:lt2>
        <a:srgbClr val="FFFFFF"/>
      </a:lt2>
      <a:accent1>
        <a:srgbClr val="00529B"/>
      </a:accent1>
      <a:accent2>
        <a:srgbClr val="00A5E3"/>
      </a:accent2>
      <a:accent3>
        <a:srgbClr val="66C9EE"/>
      </a:accent3>
      <a:accent4>
        <a:srgbClr val="B2E0F7"/>
      </a:accent4>
      <a:accent5>
        <a:srgbClr val="BFBFBF"/>
      </a:accent5>
      <a:accent6>
        <a:srgbClr val="46A33F"/>
      </a:accent6>
      <a:hlink>
        <a:srgbClr val="667C94"/>
      </a:hlink>
      <a:folHlink>
        <a:srgbClr val="6E96D5"/>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rtlCol="0" anchor="ctr"/>
      <a:lstStyle>
        <a:defPPr algn="ctr">
          <a:defRPr sz="1600" dirty="0" err="1" smtClean="0"/>
        </a:defPPr>
      </a:lstStyle>
      <a:style>
        <a:lnRef idx="1">
          <a:schemeClr val="accent1"/>
        </a:lnRef>
        <a:fillRef idx="0">
          <a:schemeClr val="accent1"/>
        </a:fillRef>
        <a:effectRef idx="0">
          <a:schemeClr val="accent1"/>
        </a:effectRef>
        <a:fontRef idx="minor">
          <a:schemeClr val="tx1"/>
        </a:fontRef>
      </a:style>
    </a:spDef>
    <a:lnDef>
      <a:spPr bwMode="gray">
        <a:noFill/>
        <a:ln w="12700">
          <a:solidFill>
            <a:schemeClr val="tx1"/>
          </a:solidFill>
          <a:round/>
          <a:headEnd type="none" w="lg" len="lg"/>
          <a:tailEnd type="none" w="lg" len="lg"/>
        </a:ln>
        <a:effectLst/>
      </a:spPr>
      <a:bodyPr/>
      <a:lstStyle/>
    </a:lnDef>
    <a:txDef>
      <a:spPr/>
      <a:bodyPr vert="horz" lIns="0" tIns="0" rIns="0" bIns="0" rtlCol="0">
        <a:noAutofit/>
      </a:bodyPr>
      <a:lstStyle>
        <a:defPPr>
          <a:defRPr dirty="0" err="1"/>
        </a:defPPr>
      </a:lstStyle>
    </a:txDef>
  </a:objectDefaults>
  <a:extraClrSchemeLst/>
  <a:custClrLst>
    <a:custClr name="Gartner Blue">
      <a:srgbClr val="00529B"/>
    </a:custClr>
    <a:custClr name="Black">
      <a:srgbClr val="000000"/>
    </a:custClr>
    <a:custClr name="Gold">
      <a:srgbClr val="FCAF17"/>
    </a:custClr>
    <a:custClr name="Light Blue">
      <a:srgbClr val="00A5E3"/>
    </a:custClr>
    <a:custClr name="Dark Blue">
      <a:srgbClr val="00254C"/>
    </a:custClr>
    <a:custClr name="Orange">
      <a:srgbClr val="E5550D"/>
    </a:custClr>
    <a:custClr name="Green">
      <a:srgbClr val="46A33F"/>
    </a:custClr>
    <a:custClr name="Purple">
      <a:srgbClr val="56129D"/>
    </a:custClr>
    <a:custClr name="Red">
      <a:srgbClr val="AC0000"/>
    </a:custClr>
    <a:custClr name="White">
      <a:srgbClr val="FFFFFF"/>
    </a:custClr>
    <a:custClr name="Gartner Blue 70%">
      <a:srgbClr val="B2CBE1"/>
    </a:custClr>
    <a:custClr name="Black 70%">
      <a:srgbClr val="B2B2B2"/>
    </a:custClr>
    <a:custClr name="Gold 70%">
      <a:srgbClr val="FEDFA2"/>
    </a:custClr>
    <a:custClr name="Light Blue70%">
      <a:srgbClr val="B2E4F7"/>
    </a:custClr>
    <a:custClr name="Dark Blue 70%">
      <a:srgbClr val="B2BDC9"/>
    </a:custClr>
    <a:custClr name="Orange 70%">
      <a:srgbClr val="F7CCB6"/>
    </a:custClr>
    <a:custClr name="Green 70%">
      <a:srgbClr val="C7E3C5"/>
    </a:custClr>
    <a:custClr name="Purple 70%">
      <a:srgbClr val="CCB7E1"/>
    </a:custClr>
    <a:custClr name="Red 70%">
      <a:srgbClr val="FFBBBB"/>
    </a:custClr>
    <a:custClr name="White">
      <a:srgbClr val="FFFFFF"/>
    </a:custClr>
    <a:custClr name="Gartner Blue 40%">
      <a:srgbClr val="6697C3"/>
    </a:custClr>
    <a:custClr name="Black 40%">
      <a:srgbClr val="666666"/>
    </a:custClr>
    <a:custClr name="Gold 40%">
      <a:srgbClr val="FDCF74"/>
    </a:custClr>
    <a:custClr name="Light Blue 40%">
      <a:srgbClr val="66C9EE"/>
    </a:custClr>
    <a:custClr name="Dark Blue 40%">
      <a:srgbClr val="667C94"/>
    </a:custClr>
    <a:custClr name="Orange 40%">
      <a:srgbClr val="EF996E"/>
    </a:custClr>
    <a:custClr name="Green 40%">
      <a:srgbClr val="90C88C"/>
    </a:custClr>
    <a:custClr name="Purple 40%">
      <a:srgbClr val="9470BA"/>
    </a:custClr>
    <a:custClr name="Red 40%">
      <a:srgbClr val="FE0000"/>
    </a:custClr>
    <a:custClr name="White">
      <a:srgbClr val="FFFFFF"/>
    </a:custClr>
  </a:custClrLst>
  <a:extLst>
    <a:ext uri="{05A4C25C-085E-4340-85A3-A5531E510DB2}">
      <thm15:themeFamily xmlns:thm15="http://schemas.microsoft.com/office/thememl/2012/main" name="Presentation1" id="{D844D097-7F65-4664-B56E-BBAEF6DF1C53}" vid="{E46A47C6-B1CC-4663-9F29-D324C92CD2D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artner">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75F4D7B5EC7F4AAC51DB413ECC8A3D" ma:contentTypeVersion="6" ma:contentTypeDescription="Create a new document." ma:contentTypeScope="" ma:versionID="9ee360a345abcb58f4127f4d24ef9914">
  <xsd:schema xmlns:xsd="http://www.w3.org/2001/XMLSchema" xmlns:xs="http://www.w3.org/2001/XMLSchema" xmlns:p="http://schemas.microsoft.com/office/2006/metadata/properties" xmlns:ns2="398693b2-5178-4285-aa0f-5a49c53c9dee" xmlns:ns3="4aaccde9-6c88-455d-b4d0-a4b335f3dccd" targetNamespace="http://schemas.microsoft.com/office/2006/metadata/properties" ma:root="true" ma:fieldsID="d69da4b6682dea8e9c0fe38e881b2cef" ns2:_="" ns3:_="">
    <xsd:import namespace="398693b2-5178-4285-aa0f-5a49c53c9dee"/>
    <xsd:import namespace="4aaccde9-6c88-455d-b4d0-a4b335f3dcc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8693b2-5178-4285-aa0f-5a49c53c9de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ccde9-6c88-455d-b4d0-a4b335f3dcc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46BE31-B422-4510-B576-360003EEBC1E}">
  <ds:schemaRefs>
    <ds:schemaRef ds:uri="http://schemas.microsoft.com/sharepoint/v3/contenttype/forms"/>
  </ds:schemaRefs>
</ds:datastoreItem>
</file>

<file path=customXml/itemProps2.xml><?xml version="1.0" encoding="utf-8"?>
<ds:datastoreItem xmlns:ds="http://schemas.openxmlformats.org/officeDocument/2006/customXml" ds:itemID="{206A5E36-C005-41FF-AA60-DEAB1F735BA7}">
  <ds:schemaRefs>
    <ds:schemaRef ds:uri="398693b2-5178-4285-aa0f-5a49c53c9dee"/>
    <ds:schemaRef ds:uri="4aaccde9-6c88-455d-b4d0-a4b335f3dcc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3DEB5D8-BF7B-4257-AD23-76A7C8BC3A29}">
  <ds:schemaRefs>
    <ds:schemaRef ds:uri="398693b2-5178-4285-aa0f-5a49c53c9dee"/>
    <ds:schemaRef ds:uri="http://schemas.openxmlformats.org/package/2006/metadata/core-properties"/>
    <ds:schemaRef ds:uri="4aaccde9-6c88-455d-b4d0-a4b335f3dccd"/>
    <ds:schemaRef ds:uri="http://www.w3.org/XML/1998/namespace"/>
    <ds:schemaRef ds:uri="http://schemas.microsoft.com/office/infopath/2007/PartnerControls"/>
    <ds:schemaRef ds:uri="http://purl.org/dc/elements/1.1/"/>
    <ds:schemaRef ds:uri="http://purl.org/dc/terms/"/>
    <ds:schemaRef ds:uri="http://purl.org/dc/dcmitype/"/>
    <ds:schemaRef ds:uri="http://schemas.microsoft.com/office/2006/documentManagement/typ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White bkgrnd master</Template>
  <TotalTime>13</TotalTime>
  <Words>4784</Words>
  <Application>Microsoft Office PowerPoint</Application>
  <PresentationFormat>Widescreen</PresentationFormat>
  <Paragraphs>453</Paragraphs>
  <Slides>28</Slides>
  <Notes>0</Notes>
  <HiddenSlides>0</HiddenSlides>
  <MMClips>0</MMClips>
  <ScaleCrop>false</ScaleCrop>
  <HeadingPairs>
    <vt:vector size="8" baseType="variant">
      <vt:variant>
        <vt:lpstr>Fonts Used</vt:lpstr>
      </vt:variant>
      <vt:variant>
        <vt:i4>6</vt:i4>
      </vt:variant>
      <vt:variant>
        <vt:lpstr>Theme</vt:lpstr>
      </vt:variant>
      <vt:variant>
        <vt:i4>5</vt:i4>
      </vt:variant>
      <vt:variant>
        <vt:lpstr>Embedded OLE Servers</vt:lpstr>
      </vt:variant>
      <vt:variant>
        <vt:i4>1</vt:i4>
      </vt:variant>
      <vt:variant>
        <vt:lpstr>Slide Titles</vt:lpstr>
      </vt:variant>
      <vt:variant>
        <vt:i4>28</vt:i4>
      </vt:variant>
    </vt:vector>
  </HeadingPairs>
  <TitlesOfParts>
    <vt:vector size="40" baseType="lpstr">
      <vt:lpstr>Arial</vt:lpstr>
      <vt:lpstr>Arial Black</vt:lpstr>
      <vt:lpstr>Arial Unicode MS</vt:lpstr>
      <vt:lpstr>Calibri</vt:lpstr>
      <vt:lpstr>Times</vt:lpstr>
      <vt:lpstr>Wingdings</vt:lpstr>
      <vt:lpstr>White bkgrnd master</vt:lpstr>
      <vt:lpstr>Blue bkgrnd master</vt:lpstr>
      <vt:lpstr>White bk accent color options</vt:lpstr>
      <vt:lpstr>Blue bk accent color options</vt:lpstr>
      <vt:lpstr>Gartner_Consulting 2016</vt:lpstr>
      <vt:lpstr>think-cell Slide</vt:lpstr>
      <vt:lpstr>Use Case #1: Call Taking with AI Driven Decision Support</vt:lpstr>
      <vt:lpstr>UC#1 Context: Call Taking with AI Driven Decision Support</vt:lpstr>
      <vt:lpstr>UC#1 Definitions: Call Taking with AI Driven Decision Support</vt:lpstr>
      <vt:lpstr>UC#1 Workflow: Call Taking with AI Driven Decision Support</vt:lpstr>
      <vt:lpstr>Use Case #2: CAD-to-CAD</vt:lpstr>
      <vt:lpstr>UC#2 Context: CAD-to-CAD</vt:lpstr>
      <vt:lpstr>UC#2 Definitions: CAD-to-CAD</vt:lpstr>
      <vt:lpstr>UC#2 Workflow: CAD-to-CAD</vt:lpstr>
      <vt:lpstr>Use Case #3: Environmental Mapping</vt:lpstr>
      <vt:lpstr>UC#3 Context: Environmental Mapping</vt:lpstr>
      <vt:lpstr>UC#3 Definitions: Environmental Mapping</vt:lpstr>
      <vt:lpstr>UC#3 Workflow: Environmental Mapping</vt:lpstr>
      <vt:lpstr>Use Case #4: GeoFile Maintenance</vt:lpstr>
      <vt:lpstr>UC#4 Context: GeoFile Maintenance</vt:lpstr>
      <vt:lpstr>UC#4 Definitions: GeoFile Maintenance</vt:lpstr>
      <vt:lpstr>UC#4 Workflow: GeoFile Maintenance</vt:lpstr>
      <vt:lpstr>Use Case #5: Reporting</vt:lpstr>
      <vt:lpstr>UC#5 Context: Reporting</vt:lpstr>
      <vt:lpstr>UC#5 Definitions: Reporting</vt:lpstr>
      <vt:lpstr>UC#5 Workflow: Reporting</vt:lpstr>
      <vt:lpstr>Use Case #6: Quality Assurance</vt:lpstr>
      <vt:lpstr>UC#6 Context: Quality Assurance</vt:lpstr>
      <vt:lpstr>UC#6 Definitions: Quality Assurance</vt:lpstr>
      <vt:lpstr>UC#6 Workflow: Quality Assurance</vt:lpstr>
      <vt:lpstr>Use Case #7: User Interface Configuration</vt:lpstr>
      <vt:lpstr>UC#7 Context: User Interface Configuration</vt:lpstr>
      <vt:lpstr>UC#7 Definitions: User Interface Configuration</vt:lpstr>
      <vt:lpstr>UC#7 Workflow: User Interface Configuration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Carolyn Hemming</dc:creator>
  <cp:keywords/>
  <dc:description/>
  <cp:lastModifiedBy>Carolyn Hemming</cp:lastModifiedBy>
  <cp:revision>8</cp:revision>
  <dcterms:created xsi:type="dcterms:W3CDTF">2022-01-18T00:15:58Z</dcterms:created>
  <dcterms:modified xsi:type="dcterms:W3CDTF">2025-04-10T14:46:24Z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0x0101001075F4D7B5EC7F4AAC51DB413ECC8A3D</vt:lpwstr>
  </property>
</Properties>
</file>